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5"/>
  </p:notesMasterIdLst>
  <p:handoutMasterIdLst>
    <p:handoutMasterId r:id="rId136"/>
  </p:handoutMasterIdLst>
  <p:sldIdLst>
    <p:sldId id="256" r:id="rId2"/>
    <p:sldId id="628" r:id="rId3"/>
    <p:sldId id="653" r:id="rId4"/>
    <p:sldId id="646" r:id="rId5"/>
    <p:sldId id="570" r:id="rId6"/>
    <p:sldId id="418" r:id="rId7"/>
    <p:sldId id="571" r:id="rId8"/>
    <p:sldId id="510" r:id="rId9"/>
    <p:sldId id="623" r:id="rId10"/>
    <p:sldId id="589" r:id="rId11"/>
    <p:sldId id="513" r:id="rId12"/>
    <p:sldId id="572" r:id="rId13"/>
    <p:sldId id="585" r:id="rId14"/>
    <p:sldId id="514" r:id="rId15"/>
    <p:sldId id="515" r:id="rId16"/>
    <p:sldId id="654" r:id="rId17"/>
    <p:sldId id="517" r:id="rId18"/>
    <p:sldId id="586" r:id="rId19"/>
    <p:sldId id="600" r:id="rId20"/>
    <p:sldId id="450" r:id="rId21"/>
    <p:sldId id="452" r:id="rId22"/>
    <p:sldId id="624" r:id="rId23"/>
    <p:sldId id="594" r:id="rId24"/>
    <p:sldId id="424" r:id="rId25"/>
    <p:sldId id="625" r:id="rId26"/>
    <p:sldId id="423" r:id="rId27"/>
    <p:sldId id="647" r:id="rId28"/>
    <p:sldId id="523" r:id="rId29"/>
    <p:sldId id="462" r:id="rId30"/>
    <p:sldId id="604" r:id="rId31"/>
    <p:sldId id="434" r:id="rId32"/>
    <p:sldId id="433" r:id="rId33"/>
    <p:sldId id="641" r:id="rId34"/>
    <p:sldId id="642" r:id="rId35"/>
    <p:sldId id="437" r:id="rId36"/>
    <p:sldId id="438" r:id="rId37"/>
    <p:sldId id="643" r:id="rId38"/>
    <p:sldId id="644" r:id="rId39"/>
    <p:sldId id="645" r:id="rId40"/>
    <p:sldId id="655" r:id="rId41"/>
    <p:sldId id="648" r:id="rId42"/>
    <p:sldId id="649" r:id="rId43"/>
    <p:sldId id="524" r:id="rId44"/>
    <p:sldId id="525" r:id="rId45"/>
    <p:sldId id="526" r:id="rId46"/>
    <p:sldId id="606" r:id="rId47"/>
    <p:sldId id="607" r:id="rId48"/>
    <p:sldId id="608" r:id="rId49"/>
    <p:sldId id="609" r:id="rId50"/>
    <p:sldId id="610" r:id="rId51"/>
    <p:sldId id="611" r:id="rId52"/>
    <p:sldId id="612" r:id="rId53"/>
    <p:sldId id="613" r:id="rId54"/>
    <p:sldId id="614" r:id="rId55"/>
    <p:sldId id="529" r:id="rId56"/>
    <p:sldId id="650" r:id="rId57"/>
    <p:sldId id="532" r:id="rId58"/>
    <p:sldId id="533" r:id="rId59"/>
    <p:sldId id="534" r:id="rId60"/>
    <p:sldId id="535" r:id="rId61"/>
    <p:sldId id="536" r:id="rId62"/>
    <p:sldId id="537" r:id="rId63"/>
    <p:sldId id="540" r:id="rId64"/>
    <p:sldId id="541" r:id="rId65"/>
    <p:sldId id="538" r:id="rId66"/>
    <p:sldId id="547" r:id="rId67"/>
    <p:sldId id="548" r:id="rId68"/>
    <p:sldId id="599" r:id="rId69"/>
    <p:sldId id="549" r:id="rId70"/>
    <p:sldId id="551" r:id="rId71"/>
    <p:sldId id="552" r:id="rId72"/>
    <p:sldId id="553" r:id="rId73"/>
    <p:sldId id="554" r:id="rId74"/>
    <p:sldId id="477" r:id="rId75"/>
    <p:sldId id="556" r:id="rId76"/>
    <p:sldId id="557" r:id="rId77"/>
    <p:sldId id="482" r:id="rId78"/>
    <p:sldId id="597" r:id="rId79"/>
    <p:sldId id="598" r:id="rId80"/>
    <p:sldId id="602" r:id="rId81"/>
    <p:sldId id="521" r:id="rId82"/>
    <p:sldId id="522" r:id="rId83"/>
    <p:sldId id="563" r:id="rId84"/>
    <p:sldId id="565" r:id="rId85"/>
    <p:sldId id="566" r:id="rId86"/>
    <p:sldId id="567" r:id="rId87"/>
    <p:sldId id="568" r:id="rId88"/>
    <p:sldId id="491" r:id="rId89"/>
    <p:sldId id="492" r:id="rId90"/>
    <p:sldId id="493" r:id="rId91"/>
    <p:sldId id="555" r:id="rId92"/>
    <p:sldId id="498" r:id="rId93"/>
    <p:sldId id="601" r:id="rId94"/>
    <p:sldId id="573" r:id="rId95"/>
    <p:sldId id="580" r:id="rId96"/>
    <p:sldId id="627" r:id="rId97"/>
    <p:sldId id="590" r:id="rId98"/>
    <p:sldId id="591" r:id="rId99"/>
    <p:sldId id="592" r:id="rId100"/>
    <p:sldId id="621" r:id="rId101"/>
    <p:sldId id="507" r:id="rId102"/>
    <p:sldId id="505" r:id="rId103"/>
    <p:sldId id="652" r:id="rId104"/>
    <p:sldId id="574" r:id="rId105"/>
    <p:sldId id="626" r:id="rId106"/>
    <p:sldId id="656" r:id="rId107"/>
    <p:sldId id="657" r:id="rId108"/>
    <p:sldId id="658" r:id="rId109"/>
    <p:sldId id="659" r:id="rId110"/>
    <p:sldId id="660" r:id="rId111"/>
    <p:sldId id="661" r:id="rId112"/>
    <p:sldId id="662" r:id="rId113"/>
    <p:sldId id="663" r:id="rId114"/>
    <p:sldId id="664" r:id="rId115"/>
    <p:sldId id="665" r:id="rId116"/>
    <p:sldId id="666" r:id="rId117"/>
    <p:sldId id="667" r:id="rId118"/>
    <p:sldId id="668" r:id="rId119"/>
    <p:sldId id="669" r:id="rId120"/>
    <p:sldId id="670" r:id="rId121"/>
    <p:sldId id="671" r:id="rId122"/>
    <p:sldId id="672" r:id="rId123"/>
    <p:sldId id="673" r:id="rId124"/>
    <p:sldId id="674" r:id="rId125"/>
    <p:sldId id="675" r:id="rId126"/>
    <p:sldId id="676" r:id="rId127"/>
    <p:sldId id="677" r:id="rId128"/>
    <p:sldId id="678" r:id="rId129"/>
    <p:sldId id="679" r:id="rId130"/>
    <p:sldId id="680" r:id="rId131"/>
    <p:sldId id="681" r:id="rId132"/>
    <p:sldId id="682" r:id="rId133"/>
    <p:sldId id="683" r:id="rId134"/>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97" autoAdjust="0"/>
    <p:restoredTop sz="93728" autoAdjust="0"/>
  </p:normalViewPr>
  <p:slideViewPr>
    <p:cSldViewPr>
      <p:cViewPr>
        <p:scale>
          <a:sx n="60" d="100"/>
          <a:sy n="60" d="100"/>
        </p:scale>
        <p:origin x="-2508" y="-1074"/>
      </p:cViewPr>
      <p:guideLst>
        <p:guide orient="horz" pos="2160"/>
        <p:guide pos="2880"/>
      </p:guideLst>
    </p:cSldViewPr>
  </p:slideViewPr>
  <p:outlineViewPr>
    <p:cViewPr>
      <p:scale>
        <a:sx n="33" d="100"/>
        <a:sy n="33" d="100"/>
      </p:scale>
      <p:origin x="0" y="420"/>
    </p:cViewPr>
  </p:outlineViewPr>
  <p:notesTextViewPr>
    <p:cViewPr>
      <p:scale>
        <a:sx n="100" d="100"/>
        <a:sy n="100" d="100"/>
      </p:scale>
      <p:origin x="0" y="0"/>
    </p:cViewPr>
  </p:notesTextViewPr>
  <p:sorterViewPr>
    <p:cViewPr>
      <p:scale>
        <a:sx n="90" d="100"/>
        <a:sy n="90" d="100"/>
      </p:scale>
      <p:origin x="0" y="116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5936"/>
          </a:xfrm>
          <a:prstGeom prst="rect">
            <a:avLst/>
          </a:prstGeom>
        </p:spPr>
        <p:txBody>
          <a:bodyPr vert="horz" lIns="91001" tIns="45501" rIns="91001" bIns="45501" rtlCol="0"/>
          <a:lstStyle>
            <a:lvl1pPr algn="l" fontAlgn="auto">
              <a:spcBef>
                <a:spcPts val="0"/>
              </a:spcBef>
              <a:spcAft>
                <a:spcPts val="0"/>
              </a:spcAft>
              <a:defRPr sz="1200" smtClean="0">
                <a:latin typeface="+mn-lt"/>
              </a:defRPr>
            </a:lvl1pPr>
          </a:lstStyle>
          <a:p>
            <a:pPr>
              <a:defRPr/>
            </a:pPr>
            <a:endParaRPr lang="en-US"/>
          </a:p>
        </p:txBody>
      </p:sp>
      <p:sp>
        <p:nvSpPr>
          <p:cNvPr id="3" name="Pladsholder til dato 2"/>
          <p:cNvSpPr>
            <a:spLocks noGrp="1"/>
          </p:cNvSpPr>
          <p:nvPr>
            <p:ph type="dt" sz="quarter" idx="1"/>
          </p:nvPr>
        </p:nvSpPr>
        <p:spPr>
          <a:xfrm>
            <a:off x="3850443" y="0"/>
            <a:ext cx="2945659" cy="495936"/>
          </a:xfrm>
          <a:prstGeom prst="rect">
            <a:avLst/>
          </a:prstGeom>
        </p:spPr>
        <p:txBody>
          <a:bodyPr vert="horz" lIns="91001" tIns="45501" rIns="91001" bIns="45501" rtlCol="0"/>
          <a:lstStyle>
            <a:lvl1pPr algn="r" fontAlgn="auto">
              <a:spcBef>
                <a:spcPts val="0"/>
              </a:spcBef>
              <a:spcAft>
                <a:spcPts val="0"/>
              </a:spcAft>
              <a:defRPr sz="1200" smtClean="0">
                <a:latin typeface="+mn-lt"/>
              </a:defRPr>
            </a:lvl1pPr>
          </a:lstStyle>
          <a:p>
            <a:pPr>
              <a:defRPr/>
            </a:pPr>
            <a:fld id="{5542807B-889C-4E85-B1AC-25E2E75CD1EA}" type="datetimeFigureOut">
              <a:rPr lang="en-US"/>
              <a:pPr>
                <a:defRPr/>
              </a:pPr>
              <a:t>10/1/2018</a:t>
            </a:fld>
            <a:endParaRPr lang="en-US"/>
          </a:p>
        </p:txBody>
      </p:sp>
      <p:sp>
        <p:nvSpPr>
          <p:cNvPr id="4" name="Pladsholder til sidefod 3"/>
          <p:cNvSpPr>
            <a:spLocks noGrp="1"/>
          </p:cNvSpPr>
          <p:nvPr>
            <p:ph type="ftr" sz="quarter" idx="2"/>
          </p:nvPr>
        </p:nvSpPr>
        <p:spPr>
          <a:xfrm>
            <a:off x="0" y="9429118"/>
            <a:ext cx="2945659" cy="495935"/>
          </a:xfrm>
          <a:prstGeom prst="rect">
            <a:avLst/>
          </a:prstGeom>
        </p:spPr>
        <p:txBody>
          <a:bodyPr vert="horz" lIns="91001" tIns="45501" rIns="91001" bIns="45501" rtlCol="0" anchor="b"/>
          <a:lstStyle>
            <a:lvl1pPr algn="l" fontAlgn="auto">
              <a:spcBef>
                <a:spcPts val="0"/>
              </a:spcBef>
              <a:spcAft>
                <a:spcPts val="0"/>
              </a:spcAft>
              <a:defRPr sz="1200" smtClean="0">
                <a:latin typeface="+mn-lt"/>
              </a:defRPr>
            </a:lvl1pPr>
          </a:lstStyle>
          <a:p>
            <a:pPr>
              <a:defRPr/>
            </a:pPr>
            <a:endParaRPr lang="en-US"/>
          </a:p>
        </p:txBody>
      </p:sp>
      <p:sp>
        <p:nvSpPr>
          <p:cNvPr id="5" name="Pladsholder til diasnummer 4"/>
          <p:cNvSpPr>
            <a:spLocks noGrp="1"/>
          </p:cNvSpPr>
          <p:nvPr>
            <p:ph type="sldNum" sz="quarter" idx="3"/>
          </p:nvPr>
        </p:nvSpPr>
        <p:spPr>
          <a:xfrm>
            <a:off x="3850443" y="9429118"/>
            <a:ext cx="2945659" cy="495935"/>
          </a:xfrm>
          <a:prstGeom prst="rect">
            <a:avLst/>
          </a:prstGeom>
        </p:spPr>
        <p:txBody>
          <a:bodyPr vert="horz" lIns="91001" tIns="45501" rIns="91001" bIns="45501" rtlCol="0" anchor="b"/>
          <a:lstStyle>
            <a:lvl1pPr algn="r" fontAlgn="auto">
              <a:spcBef>
                <a:spcPts val="0"/>
              </a:spcBef>
              <a:spcAft>
                <a:spcPts val="0"/>
              </a:spcAft>
              <a:defRPr sz="1200" smtClean="0">
                <a:latin typeface="+mn-lt"/>
              </a:defRPr>
            </a:lvl1pPr>
          </a:lstStyle>
          <a:p>
            <a:pPr>
              <a:defRPr/>
            </a:pPr>
            <a:fld id="{4E7E3B3C-3A39-4F1E-9751-B69987967787}" type="slidenum">
              <a:rPr lang="en-US"/>
              <a:pPr>
                <a:defRPr/>
              </a:pPr>
              <a:t>‹nr.›</a:t>
            </a:fld>
            <a:endParaRPr lang="en-US"/>
          </a:p>
        </p:txBody>
      </p:sp>
    </p:spTree>
    <p:extLst>
      <p:ext uri="{BB962C8B-B14F-4D97-AF65-F5344CB8AC3E}">
        <p14:creationId xmlns:p14="http://schemas.microsoft.com/office/powerpoint/2010/main" val="35467093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5936"/>
          </a:xfrm>
          <a:prstGeom prst="rect">
            <a:avLst/>
          </a:prstGeom>
        </p:spPr>
        <p:txBody>
          <a:bodyPr vert="horz" lIns="91001" tIns="45501" rIns="91001" bIns="45501" rtlCol="0"/>
          <a:lstStyle>
            <a:lvl1pPr algn="l" fontAlgn="auto">
              <a:spcBef>
                <a:spcPts val="0"/>
              </a:spcBef>
              <a:spcAft>
                <a:spcPts val="0"/>
              </a:spcAft>
              <a:defRPr sz="1200" smtClean="0">
                <a:latin typeface="+mn-lt"/>
              </a:defRPr>
            </a:lvl1pPr>
          </a:lstStyle>
          <a:p>
            <a:pPr>
              <a:defRPr/>
            </a:pPr>
            <a:endParaRPr lang="en-US"/>
          </a:p>
        </p:txBody>
      </p:sp>
      <p:sp>
        <p:nvSpPr>
          <p:cNvPr id="3" name="Pladsholder til dato 2"/>
          <p:cNvSpPr>
            <a:spLocks noGrp="1"/>
          </p:cNvSpPr>
          <p:nvPr>
            <p:ph type="dt" idx="1"/>
          </p:nvPr>
        </p:nvSpPr>
        <p:spPr>
          <a:xfrm>
            <a:off x="3850443" y="0"/>
            <a:ext cx="2945659" cy="495936"/>
          </a:xfrm>
          <a:prstGeom prst="rect">
            <a:avLst/>
          </a:prstGeom>
        </p:spPr>
        <p:txBody>
          <a:bodyPr vert="horz" lIns="91001" tIns="45501" rIns="91001" bIns="45501" rtlCol="0"/>
          <a:lstStyle>
            <a:lvl1pPr algn="r" fontAlgn="auto">
              <a:spcBef>
                <a:spcPts val="0"/>
              </a:spcBef>
              <a:spcAft>
                <a:spcPts val="0"/>
              </a:spcAft>
              <a:defRPr sz="1200" smtClean="0">
                <a:latin typeface="+mn-lt"/>
              </a:defRPr>
            </a:lvl1pPr>
          </a:lstStyle>
          <a:p>
            <a:pPr>
              <a:defRPr/>
            </a:pPr>
            <a:fld id="{29DE8D27-7047-423B-A40E-77934941DC6D}" type="datetimeFigureOut">
              <a:rPr lang="en-US"/>
              <a:pPr>
                <a:defRPr/>
              </a:pPr>
              <a:t>10/1/2018</a:t>
            </a:fld>
            <a:endParaRPr lang="en-US"/>
          </a:p>
        </p:txBody>
      </p:sp>
      <p:sp>
        <p:nvSpPr>
          <p:cNvPr id="4" name="Pladsholder til diasbille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001" tIns="45501" rIns="91001" bIns="45501" rtlCol="0" anchor="ctr"/>
          <a:lstStyle/>
          <a:p>
            <a:pPr lvl="0"/>
            <a:endParaRPr lang="en-US" noProof="0" smtClean="0"/>
          </a:p>
        </p:txBody>
      </p:sp>
      <p:sp>
        <p:nvSpPr>
          <p:cNvPr id="5" name="Pladsholder til noter 4"/>
          <p:cNvSpPr>
            <a:spLocks noGrp="1"/>
          </p:cNvSpPr>
          <p:nvPr>
            <p:ph type="body" sz="quarter" idx="3"/>
          </p:nvPr>
        </p:nvSpPr>
        <p:spPr>
          <a:xfrm>
            <a:off x="679768" y="4715351"/>
            <a:ext cx="5438140" cy="4466591"/>
          </a:xfrm>
          <a:prstGeom prst="rect">
            <a:avLst/>
          </a:prstGeom>
        </p:spPr>
        <p:txBody>
          <a:bodyPr vert="horz" lIns="91001" tIns="45501" rIns="91001" bIns="45501" rtlCol="0">
            <a:normAutofit/>
          </a:bodyPr>
          <a:lstStyle/>
          <a:p>
            <a:pPr lvl="0"/>
            <a:r>
              <a:rPr lang="da-DK" noProof="0" smtClean="0"/>
              <a:t>Klik for at redigere typografi i masteren</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endParaRPr lang="en-US" noProof="0" smtClean="0"/>
          </a:p>
        </p:txBody>
      </p:sp>
      <p:sp>
        <p:nvSpPr>
          <p:cNvPr id="6" name="Pladsholder til sidefod 5"/>
          <p:cNvSpPr>
            <a:spLocks noGrp="1"/>
          </p:cNvSpPr>
          <p:nvPr>
            <p:ph type="ftr" sz="quarter" idx="4"/>
          </p:nvPr>
        </p:nvSpPr>
        <p:spPr>
          <a:xfrm>
            <a:off x="0" y="9429118"/>
            <a:ext cx="2945659" cy="495935"/>
          </a:xfrm>
          <a:prstGeom prst="rect">
            <a:avLst/>
          </a:prstGeom>
        </p:spPr>
        <p:txBody>
          <a:bodyPr vert="horz" lIns="91001" tIns="45501" rIns="91001" bIns="45501" rtlCol="0" anchor="b"/>
          <a:lstStyle>
            <a:lvl1pPr algn="l" fontAlgn="auto">
              <a:spcBef>
                <a:spcPts val="0"/>
              </a:spcBef>
              <a:spcAft>
                <a:spcPts val="0"/>
              </a:spcAft>
              <a:defRPr sz="1200" smtClean="0">
                <a:latin typeface="+mn-lt"/>
              </a:defRPr>
            </a:lvl1pPr>
          </a:lstStyle>
          <a:p>
            <a:pPr>
              <a:defRPr/>
            </a:pPr>
            <a:endParaRPr lang="en-US"/>
          </a:p>
        </p:txBody>
      </p:sp>
      <p:sp>
        <p:nvSpPr>
          <p:cNvPr id="7" name="Pladsholder til diasnummer 6"/>
          <p:cNvSpPr>
            <a:spLocks noGrp="1"/>
          </p:cNvSpPr>
          <p:nvPr>
            <p:ph type="sldNum" sz="quarter" idx="5"/>
          </p:nvPr>
        </p:nvSpPr>
        <p:spPr>
          <a:xfrm>
            <a:off x="3850443" y="9429118"/>
            <a:ext cx="2945659" cy="495935"/>
          </a:xfrm>
          <a:prstGeom prst="rect">
            <a:avLst/>
          </a:prstGeom>
        </p:spPr>
        <p:txBody>
          <a:bodyPr vert="horz" lIns="91001" tIns="45501" rIns="91001" bIns="45501" rtlCol="0" anchor="b"/>
          <a:lstStyle>
            <a:lvl1pPr algn="r" fontAlgn="auto">
              <a:spcBef>
                <a:spcPts val="0"/>
              </a:spcBef>
              <a:spcAft>
                <a:spcPts val="0"/>
              </a:spcAft>
              <a:defRPr sz="1200" smtClean="0">
                <a:latin typeface="+mn-lt"/>
              </a:defRPr>
            </a:lvl1pPr>
          </a:lstStyle>
          <a:p>
            <a:pPr>
              <a:defRPr/>
            </a:pPr>
            <a:fld id="{7645D168-FEFF-4AA1-9CA2-1343D75C3E5C}" type="slidenum">
              <a:rPr lang="en-US"/>
              <a:pPr>
                <a:defRPr/>
              </a:pPr>
              <a:t>‹nr.›</a:t>
            </a:fld>
            <a:endParaRPr lang="en-US"/>
          </a:p>
        </p:txBody>
      </p:sp>
    </p:spTree>
    <p:extLst>
      <p:ext uri="{BB962C8B-B14F-4D97-AF65-F5344CB8AC3E}">
        <p14:creationId xmlns:p14="http://schemas.microsoft.com/office/powerpoint/2010/main" val="1614021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645D168-FEFF-4AA1-9CA2-1343D75C3E5C}" type="slidenum">
              <a:rPr lang="en-US" smtClean="0"/>
              <a:pPr>
                <a:defRPr/>
              </a:pPr>
              <a:t>1</a:t>
            </a:fld>
            <a:endParaRPr lang="en-US"/>
          </a:p>
        </p:txBody>
      </p:sp>
    </p:spTree>
    <p:extLst>
      <p:ext uri="{BB962C8B-B14F-4D97-AF65-F5344CB8AC3E}">
        <p14:creationId xmlns:p14="http://schemas.microsoft.com/office/powerpoint/2010/main" val="370033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275D4BE-BFC4-4398-8066-6355FEC56D8C}" type="slidenum">
              <a:rPr lang="da-DK"/>
              <a:pPr/>
              <a:t>64</a:t>
            </a:fld>
            <a:endParaRPr lang="da-DK"/>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b="1" smtClean="0"/>
              <a:t>1907 </a:t>
            </a:r>
            <a:br>
              <a:rPr lang="en-US" b="1" smtClean="0"/>
            </a:br>
            <a:r>
              <a:rPr lang="en-US" b="1" smtClean="0"/>
              <a:t>Irma-pigen skabes af arkitekt Sofus Greiffenberg, som bruger datteren Else Greiffenberg (født 1904) som model.</a:t>
            </a:r>
            <a:r>
              <a:rPr lang="en-US" smtClean="0"/>
              <a:t> </a:t>
            </a:r>
          </a:p>
          <a:p>
            <a:pPr eaLnBrk="1" hangingPunct="1"/>
            <a:r>
              <a:rPr lang="en-US" b="1" smtClean="0"/>
              <a:t>1942</a:t>
            </a:r>
            <a:br>
              <a:rPr lang="en-US" b="1" smtClean="0"/>
            </a:br>
            <a:r>
              <a:rPr lang="en-US" b="1" smtClean="0"/>
              <a:t>Irma pigen gennemgår en række ændringer, der fortages af Marckeprang. </a:t>
            </a:r>
            <a:br>
              <a:rPr lang="en-US" b="1" smtClean="0"/>
            </a:br>
            <a:r>
              <a:rPr lang="en-US" b="1" smtClean="0"/>
              <a:t>1979 </a:t>
            </a:r>
            <a:br>
              <a:rPr lang="en-US" b="1" smtClean="0"/>
            </a:br>
            <a:r>
              <a:rPr lang="en-US" b="1" smtClean="0"/>
              <a:t>Irma pige revideres af Erik Ellegaard Frederiksen i samarbejde med Marckeprang, der også foretog den sidste Irma pige revidering i 1942</a:t>
            </a:r>
            <a:r>
              <a:rPr lang="en-US" smtClean="0"/>
              <a:t> </a:t>
            </a:r>
          </a:p>
          <a:p>
            <a:pPr eaLnBrk="1" hangingPunct="1"/>
            <a:r>
              <a:rPr lang="en-US" b="1" smtClean="0"/>
              <a:t>2003</a:t>
            </a:r>
            <a:r>
              <a:rPr lang="en-US" smtClean="0"/>
              <a:t> </a:t>
            </a:r>
            <a:br>
              <a:rPr lang="en-US" smtClean="0"/>
            </a:br>
            <a:r>
              <a:rPr lang="en-US" smtClean="0"/>
              <a:t>Irma pigen revideres af Irmas grafiker Connie Lyst.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4457123-B48B-4BF9-A236-13A653EC0355}" type="slidenum">
              <a:rPr lang="en-US" smtClean="0"/>
              <a:pPr/>
              <a:t>111</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da-DK" dirty="0" err="1" smtClean="0"/>
              <a:t>Raffaello</a:t>
            </a:r>
            <a:r>
              <a:rPr lang="da-DK" dirty="0" smtClean="0"/>
              <a:t>: La </a:t>
            </a:r>
            <a:r>
              <a:rPr lang="da-DK" b="1" dirty="0" err="1" smtClean="0"/>
              <a:t>Scuola</a:t>
            </a:r>
            <a:r>
              <a:rPr lang="da-DK" dirty="0" smtClean="0"/>
              <a:t> </a:t>
            </a:r>
            <a:r>
              <a:rPr lang="da-DK" b="1" dirty="0" smtClean="0"/>
              <a:t>di</a:t>
            </a:r>
            <a:r>
              <a:rPr lang="da-DK" dirty="0" smtClean="0"/>
              <a:t> </a:t>
            </a:r>
            <a:r>
              <a:rPr lang="da-DK" b="1" dirty="0" err="1" smtClean="0"/>
              <a:t>Atene</a:t>
            </a:r>
            <a:r>
              <a:rPr lang="da-DK" dirty="0" smtClean="0"/>
              <a:t> (1509-1510) Palazzo </a:t>
            </a:r>
            <a:r>
              <a:rPr lang="da-DK" dirty="0" err="1" smtClean="0"/>
              <a:t>Vaticano</a:t>
            </a:r>
            <a:r>
              <a:rPr lang="da-DK" dirty="0" smtClean="0"/>
              <a:t> </a:t>
            </a:r>
            <a:r>
              <a:rPr lang="da-DK" b="1" dirty="0" smtClean="0"/>
              <a:t>Rafael</a:t>
            </a:r>
          </a:p>
          <a:p>
            <a:pPr eaLnBrk="1" hangingPunct="1"/>
            <a:r>
              <a:rPr lang="da-DK" i="1" dirty="0" smtClean="0"/>
              <a:t>Skolen i Athen</a:t>
            </a:r>
            <a:r>
              <a:rPr lang="da-DK" dirty="0" smtClean="0"/>
              <a:t> betegnes som højrenæssancens manifest</a:t>
            </a:r>
          </a:p>
          <a:p>
            <a:pPr eaLnBrk="1" hangingPunct="1"/>
            <a:r>
              <a:rPr lang="da-DK" dirty="0" smtClean="0"/>
              <a:t>-         Humanisme (kulturstrømning der fra renæssancen begyndelse tilstræbte sand menneskelig dannelse og holdning gennem studiet af de klassiske kunstarter; opfattelsen at mennesket er altings mål): Hyldest til skaberne, til videnskabsmændene, til kunstnerne.</a:t>
            </a:r>
          </a:p>
          <a:p>
            <a:pPr eaLnBrk="1" hangingPunct="1"/>
            <a:r>
              <a:rPr lang="da-DK" dirty="0" smtClean="0"/>
              <a:t>-         Centralperspektiv</a:t>
            </a:r>
          </a:p>
          <a:p>
            <a:pPr eaLnBrk="1" hangingPunct="1"/>
            <a:r>
              <a:rPr lang="da-DK" dirty="0" smtClean="0"/>
              <a:t>-         Tematisk indeholder den en politisk/’demokratisk’ udsagn, en hyldest til den </a:t>
            </a:r>
            <a:r>
              <a:rPr lang="da-DK" dirty="0" err="1" smtClean="0"/>
              <a:t>førkristlige</a:t>
            </a:r>
            <a:r>
              <a:rPr lang="da-DK" dirty="0" smtClean="0"/>
              <a:t> antikke samt en samtidig persongalleri</a:t>
            </a:r>
          </a:p>
          <a:p>
            <a:pPr eaLnBrk="1" hangingPunct="1"/>
            <a:endParaRPr lang="da-D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smtClean="0"/>
              <a:t>Første kunsthistorie (Giorgio </a:t>
            </a:r>
            <a:r>
              <a:rPr lang="da-DK" sz="1200" dirty="0" err="1" smtClean="0"/>
              <a:t>Vasari</a:t>
            </a:r>
            <a:r>
              <a:rPr lang="da-DK" sz="1200" dirty="0" smtClean="0"/>
              <a:t> 1550).</a:t>
            </a:r>
          </a:p>
          <a:p>
            <a:pPr eaLnBrk="1" hangingPunct="1"/>
            <a:endParaRPr lang="da-DK" dirty="0" smtClean="0"/>
          </a:p>
        </p:txBody>
      </p:sp>
    </p:spTree>
    <p:extLst>
      <p:ext uri="{BB962C8B-B14F-4D97-AF65-F5344CB8AC3E}">
        <p14:creationId xmlns:p14="http://schemas.microsoft.com/office/powerpoint/2010/main" val="812091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7C3907E-37E9-4B74-B12A-CDFF171FB095}" type="slidenum">
              <a:rPr lang="en-US" smtClean="0"/>
              <a:pPr/>
              <a:t>112</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da-DK" dirty="0" smtClean="0"/>
              <a:t>Nordeuropæisk </a:t>
            </a:r>
            <a:r>
              <a:rPr lang="da-DK" dirty="0" err="1" smtClean="0"/>
              <a:t>renaissance</a:t>
            </a:r>
            <a:endParaRPr lang="da-DK" dirty="0" smtClean="0"/>
          </a:p>
          <a:p>
            <a:pPr eaLnBrk="1" hangingPunct="1"/>
            <a:endParaRPr lang="da-DK" dirty="0" smtClean="0"/>
          </a:p>
          <a:p>
            <a:pPr eaLnBrk="1" hangingPunct="1"/>
            <a:r>
              <a:rPr lang="da-DK" dirty="0" smtClean="0"/>
              <a:t>Borgerskabets triumf hos Jan van Eyck 1434;  </a:t>
            </a:r>
            <a:r>
              <a:rPr lang="en-US" dirty="0" smtClean="0"/>
              <a:t>The betrothal of the </a:t>
            </a:r>
            <a:r>
              <a:rPr lang="en-US" dirty="0" err="1" smtClean="0"/>
              <a:t>Arnolfini</a:t>
            </a:r>
            <a:endParaRPr lang="da-DK" dirty="0" smtClean="0"/>
          </a:p>
          <a:p>
            <a:pPr eaLnBrk="1" hangingPunct="1"/>
            <a:endParaRPr lang="da-DK" dirty="0" smtClean="0"/>
          </a:p>
          <a:p>
            <a:pPr eaLnBrk="1" hangingPunct="1"/>
            <a:r>
              <a:rPr lang="da-DK" dirty="0" smtClean="0"/>
              <a:t>Borgerskabets triumf hos Jan van Eyck 1434;  </a:t>
            </a:r>
            <a:r>
              <a:rPr lang="en-US" dirty="0" smtClean="0"/>
              <a:t>The betrothal of the </a:t>
            </a:r>
            <a:r>
              <a:rPr lang="en-US" dirty="0" err="1" smtClean="0"/>
              <a:t>Arnolfini</a:t>
            </a:r>
            <a:endParaRPr lang="da-DK" dirty="0" smtClean="0"/>
          </a:p>
          <a:p>
            <a:pPr eaLnBrk="1" hangingPunct="1"/>
            <a:r>
              <a:rPr lang="da-DK" dirty="0" smtClean="0"/>
              <a:t>Protestantisk gudsfrygt hos Bosch 1503</a:t>
            </a:r>
          </a:p>
          <a:p>
            <a:pPr eaLnBrk="1" hangingPunct="1"/>
            <a:r>
              <a:rPr lang="da-DK" dirty="0" smtClean="0"/>
              <a:t>Begge ting hos Hans </a:t>
            </a:r>
            <a:r>
              <a:rPr lang="da-DK" dirty="0" err="1" smtClean="0"/>
              <a:t>Holbein</a:t>
            </a:r>
            <a:r>
              <a:rPr lang="da-DK" dirty="0" smtClean="0"/>
              <a:t> 1532</a:t>
            </a:r>
          </a:p>
          <a:p>
            <a:pPr eaLnBrk="1" hangingPunct="1"/>
            <a:endParaRPr lang="da-DK" dirty="0" smtClean="0"/>
          </a:p>
          <a:p>
            <a:pPr eaLnBrk="1" hangingPunct="1"/>
            <a:endParaRPr lang="en-US" dirty="0" smtClean="0"/>
          </a:p>
        </p:txBody>
      </p:sp>
    </p:spTree>
    <p:extLst>
      <p:ext uri="{BB962C8B-B14F-4D97-AF65-F5344CB8AC3E}">
        <p14:creationId xmlns:p14="http://schemas.microsoft.com/office/powerpoint/2010/main" val="4265578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2C02968-E313-4648-ADF5-6BC5CE6F105D}" type="slidenum">
              <a:rPr lang="en-US" smtClean="0"/>
              <a:pPr/>
              <a:t>121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da-DK" smtClean="0"/>
              <a:t>Hans Holbein 1532</a:t>
            </a:r>
          </a:p>
        </p:txBody>
      </p:sp>
    </p:spTree>
    <p:extLst>
      <p:ext uri="{BB962C8B-B14F-4D97-AF65-F5344CB8AC3E}">
        <p14:creationId xmlns:p14="http://schemas.microsoft.com/office/powerpoint/2010/main" val="404737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en-US"/>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en-US"/>
          </a:p>
        </p:txBody>
      </p:sp>
      <p:sp>
        <p:nvSpPr>
          <p:cNvPr id="4" name="Pladsholder til dato 3"/>
          <p:cNvSpPr>
            <a:spLocks noGrp="1"/>
          </p:cNvSpPr>
          <p:nvPr>
            <p:ph type="dt" sz="half" idx="10"/>
          </p:nvPr>
        </p:nvSpPr>
        <p:spPr/>
        <p:txBody>
          <a:bodyPr/>
          <a:lstStyle>
            <a:lvl1pPr>
              <a:defRPr/>
            </a:lvl1pPr>
          </a:lstStyle>
          <a:p>
            <a:pPr>
              <a:defRPr/>
            </a:pPr>
            <a:fld id="{D92D377E-6C1A-4294-A42A-A5A255CB76C4}" type="datetime3">
              <a:rPr lang="en-US" smtClean="0"/>
              <a:t>1 October 2018</a:t>
            </a:fld>
            <a:endParaRPr lang="en-US"/>
          </a:p>
        </p:txBody>
      </p:sp>
      <p:sp>
        <p:nvSpPr>
          <p:cNvPr id="5" name="Pladsholder til sidefod 4"/>
          <p:cNvSpPr>
            <a:spLocks noGrp="1"/>
          </p:cNvSpPr>
          <p:nvPr>
            <p:ph type="ftr" sz="quarter" idx="11"/>
          </p:nvPr>
        </p:nvSpPr>
        <p:spPr/>
        <p:txBody>
          <a:bodyPr/>
          <a:lstStyle>
            <a:lvl1pPr>
              <a:defRPr/>
            </a:lvl1pPr>
          </a:lstStyle>
          <a:p>
            <a:pPr>
              <a:defRPr/>
            </a:pPr>
            <a:r>
              <a:rPr lang="nn-NO" smtClean="0"/>
              <a:t>18 ikek 4 - Branding, Visuel identitet og Kulturens dimesioner</a:t>
            </a:r>
            <a:endParaRPr lang="en-US"/>
          </a:p>
        </p:txBody>
      </p:sp>
      <p:sp>
        <p:nvSpPr>
          <p:cNvPr id="6" name="Pladsholder til diasnummer 5"/>
          <p:cNvSpPr>
            <a:spLocks noGrp="1"/>
          </p:cNvSpPr>
          <p:nvPr>
            <p:ph type="sldNum" sz="quarter" idx="12"/>
          </p:nvPr>
        </p:nvSpPr>
        <p:spPr/>
        <p:txBody>
          <a:bodyPr/>
          <a:lstStyle>
            <a:lvl1pPr>
              <a:defRPr/>
            </a:lvl1pPr>
          </a:lstStyle>
          <a:p>
            <a:pPr>
              <a:defRPr/>
            </a:pPr>
            <a:fld id="{873DBAA8-40A0-4964-9114-B1958D9F8C68}" type="slidenum">
              <a:rPr lang="en-US"/>
              <a:pPr>
                <a:defRPr/>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en-US"/>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Pladsholder til dato 3"/>
          <p:cNvSpPr>
            <a:spLocks noGrp="1"/>
          </p:cNvSpPr>
          <p:nvPr>
            <p:ph type="dt" sz="half" idx="10"/>
          </p:nvPr>
        </p:nvSpPr>
        <p:spPr/>
        <p:txBody>
          <a:bodyPr/>
          <a:lstStyle>
            <a:lvl1pPr>
              <a:defRPr/>
            </a:lvl1pPr>
          </a:lstStyle>
          <a:p>
            <a:pPr>
              <a:defRPr/>
            </a:pPr>
            <a:fld id="{65522889-5EB2-4855-BF29-BC1057A3C60C}" type="datetime3">
              <a:rPr lang="en-US" smtClean="0"/>
              <a:t>1 October 2018</a:t>
            </a:fld>
            <a:endParaRPr lang="en-US"/>
          </a:p>
        </p:txBody>
      </p:sp>
      <p:sp>
        <p:nvSpPr>
          <p:cNvPr id="5" name="Pladsholder til sidefod 4"/>
          <p:cNvSpPr>
            <a:spLocks noGrp="1"/>
          </p:cNvSpPr>
          <p:nvPr>
            <p:ph type="ftr" sz="quarter" idx="11"/>
          </p:nvPr>
        </p:nvSpPr>
        <p:spPr/>
        <p:txBody>
          <a:bodyPr/>
          <a:lstStyle>
            <a:lvl1pPr>
              <a:defRPr/>
            </a:lvl1pPr>
          </a:lstStyle>
          <a:p>
            <a:pPr>
              <a:defRPr/>
            </a:pPr>
            <a:r>
              <a:rPr lang="nn-NO" smtClean="0"/>
              <a:t>18 ikek 4 - Branding, Visuel identitet og Kulturens dimesioner</a:t>
            </a:r>
            <a:endParaRPr lang="en-US"/>
          </a:p>
        </p:txBody>
      </p:sp>
      <p:sp>
        <p:nvSpPr>
          <p:cNvPr id="6" name="Pladsholder til diasnummer 5"/>
          <p:cNvSpPr>
            <a:spLocks noGrp="1"/>
          </p:cNvSpPr>
          <p:nvPr>
            <p:ph type="sldNum" sz="quarter" idx="12"/>
          </p:nvPr>
        </p:nvSpPr>
        <p:spPr/>
        <p:txBody>
          <a:bodyPr/>
          <a:lstStyle>
            <a:lvl1pPr>
              <a:defRPr/>
            </a:lvl1pPr>
          </a:lstStyle>
          <a:p>
            <a:pPr>
              <a:defRPr/>
            </a:pPr>
            <a:fld id="{EEC6A24D-C73B-4367-A060-6FBF70A0B2D2}" type="slidenum">
              <a:rPr lang="en-US"/>
              <a:pPr>
                <a:defRPr/>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titeltypografi i masteren</a:t>
            </a:r>
            <a:endParaRPr lang="en-US"/>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Pladsholder til dato 3"/>
          <p:cNvSpPr>
            <a:spLocks noGrp="1"/>
          </p:cNvSpPr>
          <p:nvPr>
            <p:ph type="dt" sz="half" idx="10"/>
          </p:nvPr>
        </p:nvSpPr>
        <p:spPr/>
        <p:txBody>
          <a:bodyPr/>
          <a:lstStyle>
            <a:lvl1pPr>
              <a:defRPr/>
            </a:lvl1pPr>
          </a:lstStyle>
          <a:p>
            <a:pPr>
              <a:defRPr/>
            </a:pPr>
            <a:fld id="{66A400C4-1DB6-4A1E-9B1C-4B1072CF5FDC}" type="datetime3">
              <a:rPr lang="en-US" smtClean="0"/>
              <a:t>1 October 2018</a:t>
            </a:fld>
            <a:endParaRPr lang="en-US"/>
          </a:p>
        </p:txBody>
      </p:sp>
      <p:sp>
        <p:nvSpPr>
          <p:cNvPr id="5" name="Pladsholder til sidefod 4"/>
          <p:cNvSpPr>
            <a:spLocks noGrp="1"/>
          </p:cNvSpPr>
          <p:nvPr>
            <p:ph type="ftr" sz="quarter" idx="11"/>
          </p:nvPr>
        </p:nvSpPr>
        <p:spPr/>
        <p:txBody>
          <a:bodyPr/>
          <a:lstStyle>
            <a:lvl1pPr>
              <a:defRPr/>
            </a:lvl1pPr>
          </a:lstStyle>
          <a:p>
            <a:pPr>
              <a:defRPr/>
            </a:pPr>
            <a:r>
              <a:rPr lang="nn-NO" smtClean="0"/>
              <a:t>18 ikek 4 - Branding, Visuel identitet og Kulturens dimesioner</a:t>
            </a:r>
            <a:endParaRPr lang="en-US"/>
          </a:p>
        </p:txBody>
      </p:sp>
      <p:sp>
        <p:nvSpPr>
          <p:cNvPr id="6" name="Pladsholder til diasnummer 5"/>
          <p:cNvSpPr>
            <a:spLocks noGrp="1"/>
          </p:cNvSpPr>
          <p:nvPr>
            <p:ph type="sldNum" sz="quarter" idx="12"/>
          </p:nvPr>
        </p:nvSpPr>
        <p:spPr/>
        <p:txBody>
          <a:bodyPr/>
          <a:lstStyle>
            <a:lvl1pPr>
              <a:defRPr/>
            </a:lvl1pPr>
          </a:lstStyle>
          <a:p>
            <a:pPr>
              <a:defRPr/>
            </a:pPr>
            <a:fld id="{0DBAC61A-A33C-472C-BA47-DE111D897D8B}" type="slidenum">
              <a:rPr lang="en-US"/>
              <a:pPr>
                <a:defRPr/>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el, tekst og 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a-DK" smtClean="0"/>
              <a:t>Klik for at redigere titeltypografi i masteren</a:t>
            </a:r>
            <a:endParaRPr lang="en-US"/>
          </a:p>
        </p:txBody>
      </p:sp>
      <p:sp>
        <p:nvSpPr>
          <p:cNvPr id="3" name="Pladsholder til tekst 2"/>
          <p:cNvSpPr>
            <a:spLocks noGrp="1"/>
          </p:cNvSpPr>
          <p:nvPr>
            <p:ph type="body" sz="half" idx="1"/>
          </p:nvPr>
        </p:nvSpPr>
        <p:spPr>
          <a:xfrm>
            <a:off x="457200" y="1600200"/>
            <a:ext cx="4038600" cy="4525963"/>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Pladsholder til indhold 3"/>
          <p:cNvSpPr>
            <a:spLocks noGrp="1"/>
          </p:cNvSpPr>
          <p:nvPr>
            <p:ph sz="quarter" idx="2"/>
          </p:nvPr>
        </p:nvSpPr>
        <p:spPr>
          <a:xfrm>
            <a:off x="4648200" y="1600200"/>
            <a:ext cx="4038600" cy="2185988"/>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5" name="Pladsholder til indhold 4"/>
          <p:cNvSpPr>
            <a:spLocks noGrp="1"/>
          </p:cNvSpPr>
          <p:nvPr>
            <p:ph sz="quarter" idx="3"/>
          </p:nvPr>
        </p:nvSpPr>
        <p:spPr>
          <a:xfrm>
            <a:off x="4648200" y="3938588"/>
            <a:ext cx="4038600" cy="2187575"/>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6" name="Pladsholder til dato 5"/>
          <p:cNvSpPr>
            <a:spLocks noGrp="1"/>
          </p:cNvSpPr>
          <p:nvPr>
            <p:ph type="dt" sz="half" idx="10"/>
          </p:nvPr>
        </p:nvSpPr>
        <p:spPr>
          <a:xfrm>
            <a:off x="468313" y="6381750"/>
            <a:ext cx="2133600" cy="476250"/>
          </a:xfrm>
        </p:spPr>
        <p:txBody>
          <a:bodyPr/>
          <a:lstStyle>
            <a:lvl1pPr>
              <a:defRPr/>
            </a:lvl1pPr>
          </a:lstStyle>
          <a:p>
            <a:fld id="{8FEAEFBD-D635-4075-896F-E2A94DE1043A}" type="datetime3">
              <a:rPr lang="en-US" smtClean="0"/>
              <a:t>1 October 2018</a:t>
            </a:fld>
            <a:endParaRPr lang="da-DK"/>
          </a:p>
        </p:txBody>
      </p:sp>
      <p:sp>
        <p:nvSpPr>
          <p:cNvPr id="7" name="Pladsholder til sidefod 6"/>
          <p:cNvSpPr>
            <a:spLocks noGrp="1"/>
          </p:cNvSpPr>
          <p:nvPr>
            <p:ph type="ftr" sz="quarter" idx="11"/>
          </p:nvPr>
        </p:nvSpPr>
        <p:spPr>
          <a:xfrm>
            <a:off x="3132138" y="6381750"/>
            <a:ext cx="2895600" cy="476250"/>
          </a:xfrm>
        </p:spPr>
        <p:txBody>
          <a:bodyPr/>
          <a:lstStyle>
            <a:lvl1pPr>
              <a:defRPr/>
            </a:lvl1pPr>
          </a:lstStyle>
          <a:p>
            <a:r>
              <a:rPr lang="nn-NO" smtClean="0"/>
              <a:t>18 ikek 4 - Branding, Visuel identitet og Kulturens dimesioner</a:t>
            </a:r>
            <a:endParaRPr lang="da-DK"/>
          </a:p>
        </p:txBody>
      </p:sp>
      <p:sp>
        <p:nvSpPr>
          <p:cNvPr id="8" name="Pladsholder til diasnummer 7"/>
          <p:cNvSpPr>
            <a:spLocks noGrp="1"/>
          </p:cNvSpPr>
          <p:nvPr>
            <p:ph type="sldNum" sz="quarter" idx="12"/>
          </p:nvPr>
        </p:nvSpPr>
        <p:spPr>
          <a:xfrm>
            <a:off x="6516688" y="6381750"/>
            <a:ext cx="2133600" cy="476250"/>
          </a:xfrm>
        </p:spPr>
        <p:txBody>
          <a:bodyPr/>
          <a:lstStyle>
            <a:lvl1pPr>
              <a:defRPr/>
            </a:lvl1pPr>
          </a:lstStyle>
          <a:p>
            <a:fld id="{0B875B7D-6385-42EB-8587-22325713C6F3}" type="slidenum">
              <a:rPr lang="da-DK"/>
              <a:pPr/>
              <a:t>‹nr.›</a:t>
            </a:fld>
            <a:endParaRPr lang="da-DK"/>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a-DK" smtClean="0"/>
              <a:t>Klik for at redigere titeltypografi i masteren</a:t>
            </a:r>
            <a:endParaRPr lang="en-US"/>
          </a:p>
        </p:txBody>
      </p:sp>
      <p:sp>
        <p:nvSpPr>
          <p:cNvPr id="3" name="Pladsholder til tekst 2"/>
          <p:cNvSpPr>
            <a:spLocks noGrp="1"/>
          </p:cNvSpPr>
          <p:nvPr>
            <p:ph type="body" sz="half" idx="1"/>
          </p:nvPr>
        </p:nvSpPr>
        <p:spPr>
          <a:xfrm>
            <a:off x="457200" y="1600200"/>
            <a:ext cx="4038600" cy="4525963"/>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Pladsholder til indhold 3"/>
          <p:cNvSpPr>
            <a:spLocks noGrp="1"/>
          </p:cNvSpPr>
          <p:nvPr>
            <p:ph sz="half" idx="2"/>
          </p:nvPr>
        </p:nvSpPr>
        <p:spPr>
          <a:xfrm>
            <a:off x="4648200" y="1600200"/>
            <a:ext cx="4038600" cy="4525963"/>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5" name="Pladsholder til dato 4"/>
          <p:cNvSpPr>
            <a:spLocks noGrp="1"/>
          </p:cNvSpPr>
          <p:nvPr>
            <p:ph type="dt" sz="half" idx="10"/>
          </p:nvPr>
        </p:nvSpPr>
        <p:spPr>
          <a:xfrm>
            <a:off x="457200" y="6245225"/>
            <a:ext cx="2133600" cy="476250"/>
          </a:xfrm>
        </p:spPr>
        <p:txBody>
          <a:bodyPr/>
          <a:lstStyle>
            <a:lvl1pPr>
              <a:defRPr/>
            </a:lvl1pPr>
          </a:lstStyle>
          <a:p>
            <a:fld id="{082B4E87-53B9-4897-87E4-320ADF7C09A8}" type="datetime3">
              <a:rPr lang="en-US" smtClean="0"/>
              <a:t>1 October 2018</a:t>
            </a:fld>
            <a:endParaRPr lang="en-US"/>
          </a:p>
        </p:txBody>
      </p:sp>
      <p:sp>
        <p:nvSpPr>
          <p:cNvPr id="6" name="Pladsholder til sidefod 5"/>
          <p:cNvSpPr>
            <a:spLocks noGrp="1"/>
          </p:cNvSpPr>
          <p:nvPr>
            <p:ph type="ftr" sz="quarter" idx="11"/>
          </p:nvPr>
        </p:nvSpPr>
        <p:spPr>
          <a:xfrm>
            <a:off x="3124200" y="6245225"/>
            <a:ext cx="2895600" cy="476250"/>
          </a:xfrm>
        </p:spPr>
        <p:txBody>
          <a:bodyPr/>
          <a:lstStyle>
            <a:lvl1pPr>
              <a:defRPr/>
            </a:lvl1pPr>
          </a:lstStyle>
          <a:p>
            <a:r>
              <a:rPr lang="nn-NO" smtClean="0"/>
              <a:t>18 ikek 4 - Branding, Visuel identitet og Kulturens dimesioner</a:t>
            </a:r>
            <a:endParaRPr lang="en-US"/>
          </a:p>
        </p:txBody>
      </p:sp>
      <p:sp>
        <p:nvSpPr>
          <p:cNvPr id="7" name="Pladsholder til diasnummer 6"/>
          <p:cNvSpPr>
            <a:spLocks noGrp="1"/>
          </p:cNvSpPr>
          <p:nvPr>
            <p:ph type="sldNum" sz="quarter" idx="12"/>
          </p:nvPr>
        </p:nvSpPr>
        <p:spPr>
          <a:xfrm>
            <a:off x="6553200" y="6245225"/>
            <a:ext cx="2133600" cy="476250"/>
          </a:xfrm>
        </p:spPr>
        <p:txBody>
          <a:bodyPr/>
          <a:lstStyle>
            <a:lvl1pPr>
              <a:defRPr/>
            </a:lvl1pPr>
          </a:lstStyle>
          <a:p>
            <a:fld id="{33199E03-433D-4AA8-929D-8FABBB8DBCFE}" type="slidenum">
              <a:rPr lang="en-US"/>
              <a:pPr/>
              <a:t>‹nr.›</a:t>
            </a:fld>
            <a:endParaRPr lang="en-US"/>
          </a:p>
        </p:txBody>
      </p:sp>
    </p:spTree>
    <p:extLst>
      <p:ext uri="{BB962C8B-B14F-4D97-AF65-F5344CB8AC3E}">
        <p14:creationId xmlns:p14="http://schemas.microsoft.com/office/powerpoint/2010/main" val="103147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en-US"/>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Pladsholder til dato 3"/>
          <p:cNvSpPr>
            <a:spLocks noGrp="1"/>
          </p:cNvSpPr>
          <p:nvPr>
            <p:ph type="dt" sz="half" idx="10"/>
          </p:nvPr>
        </p:nvSpPr>
        <p:spPr/>
        <p:txBody>
          <a:bodyPr/>
          <a:lstStyle>
            <a:lvl1pPr>
              <a:defRPr/>
            </a:lvl1pPr>
          </a:lstStyle>
          <a:p>
            <a:pPr>
              <a:defRPr/>
            </a:pPr>
            <a:fld id="{AAE4DFC7-FD5B-4496-9D31-2D8E6E273F08}" type="datetime3">
              <a:rPr lang="en-US" smtClean="0"/>
              <a:t>1 October 2018</a:t>
            </a:fld>
            <a:endParaRPr lang="en-US"/>
          </a:p>
        </p:txBody>
      </p:sp>
      <p:sp>
        <p:nvSpPr>
          <p:cNvPr id="5" name="Pladsholder til sidefod 4"/>
          <p:cNvSpPr>
            <a:spLocks noGrp="1"/>
          </p:cNvSpPr>
          <p:nvPr>
            <p:ph type="ftr" sz="quarter" idx="11"/>
          </p:nvPr>
        </p:nvSpPr>
        <p:spPr/>
        <p:txBody>
          <a:bodyPr/>
          <a:lstStyle>
            <a:lvl1pPr>
              <a:defRPr/>
            </a:lvl1pPr>
          </a:lstStyle>
          <a:p>
            <a:pPr>
              <a:defRPr/>
            </a:pPr>
            <a:r>
              <a:rPr lang="nn-NO" smtClean="0"/>
              <a:t>18 ikek 4 - Branding, Visuel identitet og Kulturens dimesioner</a:t>
            </a:r>
            <a:endParaRPr lang="en-US"/>
          </a:p>
        </p:txBody>
      </p:sp>
      <p:sp>
        <p:nvSpPr>
          <p:cNvPr id="6" name="Pladsholder til diasnummer 5"/>
          <p:cNvSpPr>
            <a:spLocks noGrp="1"/>
          </p:cNvSpPr>
          <p:nvPr>
            <p:ph type="sldNum" sz="quarter" idx="12"/>
          </p:nvPr>
        </p:nvSpPr>
        <p:spPr/>
        <p:txBody>
          <a:bodyPr/>
          <a:lstStyle>
            <a:lvl1pPr>
              <a:defRPr/>
            </a:lvl1pPr>
          </a:lstStyle>
          <a:p>
            <a:pPr>
              <a:defRPr/>
            </a:pPr>
            <a:fld id="{95138D2B-9F13-4FEC-AFDA-58A58D2D66DA}" type="slidenum">
              <a:rPr lang="en-US"/>
              <a:pPr>
                <a:defRPr/>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en-US"/>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typografi i masteren</a:t>
            </a:r>
          </a:p>
        </p:txBody>
      </p:sp>
      <p:sp>
        <p:nvSpPr>
          <p:cNvPr id="4" name="Pladsholder til dato 3"/>
          <p:cNvSpPr>
            <a:spLocks noGrp="1"/>
          </p:cNvSpPr>
          <p:nvPr>
            <p:ph type="dt" sz="half" idx="10"/>
          </p:nvPr>
        </p:nvSpPr>
        <p:spPr/>
        <p:txBody>
          <a:bodyPr/>
          <a:lstStyle>
            <a:lvl1pPr>
              <a:defRPr/>
            </a:lvl1pPr>
          </a:lstStyle>
          <a:p>
            <a:pPr>
              <a:defRPr/>
            </a:pPr>
            <a:fld id="{C9669874-3FDC-4876-9600-437BFFD0EBD8}" type="datetime3">
              <a:rPr lang="en-US" smtClean="0"/>
              <a:t>1 October 2018</a:t>
            </a:fld>
            <a:endParaRPr lang="en-US"/>
          </a:p>
        </p:txBody>
      </p:sp>
      <p:sp>
        <p:nvSpPr>
          <p:cNvPr id="5" name="Pladsholder til sidefod 4"/>
          <p:cNvSpPr>
            <a:spLocks noGrp="1"/>
          </p:cNvSpPr>
          <p:nvPr>
            <p:ph type="ftr" sz="quarter" idx="11"/>
          </p:nvPr>
        </p:nvSpPr>
        <p:spPr/>
        <p:txBody>
          <a:bodyPr/>
          <a:lstStyle>
            <a:lvl1pPr>
              <a:defRPr/>
            </a:lvl1pPr>
          </a:lstStyle>
          <a:p>
            <a:pPr>
              <a:defRPr/>
            </a:pPr>
            <a:r>
              <a:rPr lang="nn-NO" smtClean="0"/>
              <a:t>18 ikek 4 - Branding, Visuel identitet og Kulturens dimesioner</a:t>
            </a:r>
            <a:endParaRPr lang="en-US"/>
          </a:p>
        </p:txBody>
      </p:sp>
      <p:sp>
        <p:nvSpPr>
          <p:cNvPr id="6" name="Pladsholder til diasnummer 5"/>
          <p:cNvSpPr>
            <a:spLocks noGrp="1"/>
          </p:cNvSpPr>
          <p:nvPr>
            <p:ph type="sldNum" sz="quarter" idx="12"/>
          </p:nvPr>
        </p:nvSpPr>
        <p:spPr/>
        <p:txBody>
          <a:bodyPr/>
          <a:lstStyle>
            <a:lvl1pPr>
              <a:defRPr/>
            </a:lvl1pPr>
          </a:lstStyle>
          <a:p>
            <a:pPr>
              <a:defRPr/>
            </a:pPr>
            <a:fld id="{8C3B7A76-94D8-44BB-8428-BFB0C772A1D9}" type="slidenum">
              <a:rPr lang="en-US"/>
              <a:pPr>
                <a:defRPr/>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en-US"/>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5" name="Pladsholder til dato 3"/>
          <p:cNvSpPr>
            <a:spLocks noGrp="1"/>
          </p:cNvSpPr>
          <p:nvPr>
            <p:ph type="dt" sz="half" idx="10"/>
          </p:nvPr>
        </p:nvSpPr>
        <p:spPr/>
        <p:txBody>
          <a:bodyPr/>
          <a:lstStyle>
            <a:lvl1pPr>
              <a:defRPr/>
            </a:lvl1pPr>
          </a:lstStyle>
          <a:p>
            <a:pPr>
              <a:defRPr/>
            </a:pPr>
            <a:fld id="{35FDE8BE-927B-4CB2-89BE-045FC3AAECC2}" type="datetime3">
              <a:rPr lang="en-US" smtClean="0"/>
              <a:t>1 October 2018</a:t>
            </a:fld>
            <a:endParaRPr lang="en-US"/>
          </a:p>
        </p:txBody>
      </p:sp>
      <p:sp>
        <p:nvSpPr>
          <p:cNvPr id="6" name="Pladsholder til sidefod 4"/>
          <p:cNvSpPr>
            <a:spLocks noGrp="1"/>
          </p:cNvSpPr>
          <p:nvPr>
            <p:ph type="ftr" sz="quarter" idx="11"/>
          </p:nvPr>
        </p:nvSpPr>
        <p:spPr/>
        <p:txBody>
          <a:bodyPr/>
          <a:lstStyle>
            <a:lvl1pPr>
              <a:defRPr/>
            </a:lvl1pPr>
          </a:lstStyle>
          <a:p>
            <a:pPr>
              <a:defRPr/>
            </a:pPr>
            <a:r>
              <a:rPr lang="nn-NO" smtClean="0"/>
              <a:t>18 ikek 4 - Branding, Visuel identitet og Kulturens dimesioner</a:t>
            </a:r>
            <a:endParaRPr lang="en-US"/>
          </a:p>
        </p:txBody>
      </p:sp>
      <p:sp>
        <p:nvSpPr>
          <p:cNvPr id="7" name="Pladsholder til diasnummer 5"/>
          <p:cNvSpPr>
            <a:spLocks noGrp="1"/>
          </p:cNvSpPr>
          <p:nvPr>
            <p:ph type="sldNum" sz="quarter" idx="12"/>
          </p:nvPr>
        </p:nvSpPr>
        <p:spPr/>
        <p:txBody>
          <a:bodyPr/>
          <a:lstStyle>
            <a:lvl1pPr>
              <a:defRPr/>
            </a:lvl1pPr>
          </a:lstStyle>
          <a:p>
            <a:pPr>
              <a:defRPr/>
            </a:pPr>
            <a:fld id="{B21348EE-6476-4E41-A8B2-82AA64F68363}" type="slidenum">
              <a:rPr lang="en-US"/>
              <a:pPr>
                <a:defRPr/>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titeltypografi i masteren</a:t>
            </a:r>
            <a:endParaRPr lang="en-US"/>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7" name="Pladsholder til dato 3"/>
          <p:cNvSpPr>
            <a:spLocks noGrp="1"/>
          </p:cNvSpPr>
          <p:nvPr>
            <p:ph type="dt" sz="half" idx="10"/>
          </p:nvPr>
        </p:nvSpPr>
        <p:spPr/>
        <p:txBody>
          <a:bodyPr/>
          <a:lstStyle>
            <a:lvl1pPr>
              <a:defRPr/>
            </a:lvl1pPr>
          </a:lstStyle>
          <a:p>
            <a:pPr>
              <a:defRPr/>
            </a:pPr>
            <a:fld id="{4FC6CA07-7FFC-4B06-AD09-923FFDCDB02B}" type="datetime3">
              <a:rPr lang="en-US" smtClean="0"/>
              <a:t>1 October 2018</a:t>
            </a:fld>
            <a:endParaRPr lang="en-US"/>
          </a:p>
        </p:txBody>
      </p:sp>
      <p:sp>
        <p:nvSpPr>
          <p:cNvPr id="8" name="Pladsholder til sidefod 4"/>
          <p:cNvSpPr>
            <a:spLocks noGrp="1"/>
          </p:cNvSpPr>
          <p:nvPr>
            <p:ph type="ftr" sz="quarter" idx="11"/>
          </p:nvPr>
        </p:nvSpPr>
        <p:spPr/>
        <p:txBody>
          <a:bodyPr/>
          <a:lstStyle>
            <a:lvl1pPr>
              <a:defRPr/>
            </a:lvl1pPr>
          </a:lstStyle>
          <a:p>
            <a:pPr>
              <a:defRPr/>
            </a:pPr>
            <a:r>
              <a:rPr lang="nn-NO" smtClean="0"/>
              <a:t>18 ikek 4 - Branding, Visuel identitet og Kulturens dimesioner</a:t>
            </a:r>
            <a:endParaRPr lang="en-US"/>
          </a:p>
        </p:txBody>
      </p:sp>
      <p:sp>
        <p:nvSpPr>
          <p:cNvPr id="9" name="Pladsholder til diasnummer 5"/>
          <p:cNvSpPr>
            <a:spLocks noGrp="1"/>
          </p:cNvSpPr>
          <p:nvPr>
            <p:ph type="sldNum" sz="quarter" idx="12"/>
          </p:nvPr>
        </p:nvSpPr>
        <p:spPr/>
        <p:txBody>
          <a:bodyPr/>
          <a:lstStyle>
            <a:lvl1pPr>
              <a:defRPr/>
            </a:lvl1pPr>
          </a:lstStyle>
          <a:p>
            <a:pPr>
              <a:defRPr/>
            </a:pPr>
            <a:fld id="{7CA77D78-61A7-42B5-ABD3-DF0CAE3A84B6}" type="slidenum">
              <a:rPr lang="en-US"/>
              <a:pPr>
                <a:defRPr/>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en-US"/>
          </a:p>
        </p:txBody>
      </p:sp>
      <p:sp>
        <p:nvSpPr>
          <p:cNvPr id="3" name="Pladsholder til dato 3"/>
          <p:cNvSpPr>
            <a:spLocks noGrp="1"/>
          </p:cNvSpPr>
          <p:nvPr>
            <p:ph type="dt" sz="half" idx="10"/>
          </p:nvPr>
        </p:nvSpPr>
        <p:spPr/>
        <p:txBody>
          <a:bodyPr/>
          <a:lstStyle>
            <a:lvl1pPr>
              <a:defRPr/>
            </a:lvl1pPr>
          </a:lstStyle>
          <a:p>
            <a:pPr>
              <a:defRPr/>
            </a:pPr>
            <a:fld id="{729A3286-4F9D-4666-BBCD-554E226AB8DF}" type="datetime3">
              <a:rPr lang="en-US" smtClean="0"/>
              <a:t>1 October 2018</a:t>
            </a:fld>
            <a:endParaRPr lang="en-US"/>
          </a:p>
        </p:txBody>
      </p:sp>
      <p:sp>
        <p:nvSpPr>
          <p:cNvPr id="4" name="Pladsholder til sidefod 4"/>
          <p:cNvSpPr>
            <a:spLocks noGrp="1"/>
          </p:cNvSpPr>
          <p:nvPr>
            <p:ph type="ftr" sz="quarter" idx="11"/>
          </p:nvPr>
        </p:nvSpPr>
        <p:spPr/>
        <p:txBody>
          <a:bodyPr/>
          <a:lstStyle>
            <a:lvl1pPr>
              <a:defRPr/>
            </a:lvl1pPr>
          </a:lstStyle>
          <a:p>
            <a:pPr>
              <a:defRPr/>
            </a:pPr>
            <a:r>
              <a:rPr lang="nn-NO" smtClean="0"/>
              <a:t>18 ikek 4 - Branding, Visuel identitet og Kulturens dimesioner</a:t>
            </a:r>
            <a:endParaRPr lang="en-US"/>
          </a:p>
        </p:txBody>
      </p:sp>
      <p:sp>
        <p:nvSpPr>
          <p:cNvPr id="5" name="Pladsholder til diasnummer 5"/>
          <p:cNvSpPr>
            <a:spLocks noGrp="1"/>
          </p:cNvSpPr>
          <p:nvPr>
            <p:ph type="sldNum" sz="quarter" idx="12"/>
          </p:nvPr>
        </p:nvSpPr>
        <p:spPr/>
        <p:txBody>
          <a:bodyPr/>
          <a:lstStyle>
            <a:lvl1pPr>
              <a:defRPr/>
            </a:lvl1pPr>
          </a:lstStyle>
          <a:p>
            <a:pPr>
              <a:defRPr/>
            </a:pPr>
            <a:fld id="{D3ECAD24-61B3-412D-9333-71FC72042807}" type="slidenum">
              <a:rPr lang="en-US"/>
              <a:pPr>
                <a:defRPr/>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p:txBody>
          <a:bodyPr/>
          <a:lstStyle>
            <a:lvl1pPr>
              <a:defRPr/>
            </a:lvl1pPr>
          </a:lstStyle>
          <a:p>
            <a:pPr>
              <a:defRPr/>
            </a:pPr>
            <a:fld id="{FE8B4210-9770-40AD-95C2-4545B485124E}" type="datetime3">
              <a:rPr lang="en-US" smtClean="0"/>
              <a:t>1 October 2018</a:t>
            </a:fld>
            <a:endParaRPr lang="en-US"/>
          </a:p>
        </p:txBody>
      </p:sp>
      <p:sp>
        <p:nvSpPr>
          <p:cNvPr id="3" name="Pladsholder til sidefod 4"/>
          <p:cNvSpPr>
            <a:spLocks noGrp="1"/>
          </p:cNvSpPr>
          <p:nvPr>
            <p:ph type="ftr" sz="quarter" idx="11"/>
          </p:nvPr>
        </p:nvSpPr>
        <p:spPr/>
        <p:txBody>
          <a:bodyPr/>
          <a:lstStyle>
            <a:lvl1pPr>
              <a:defRPr/>
            </a:lvl1pPr>
          </a:lstStyle>
          <a:p>
            <a:pPr>
              <a:defRPr/>
            </a:pPr>
            <a:r>
              <a:rPr lang="nn-NO" smtClean="0"/>
              <a:t>18 ikek 4 - Branding, Visuel identitet og Kulturens dimesioner</a:t>
            </a:r>
            <a:endParaRPr lang="en-US"/>
          </a:p>
        </p:txBody>
      </p:sp>
      <p:sp>
        <p:nvSpPr>
          <p:cNvPr id="4" name="Pladsholder til diasnummer 5"/>
          <p:cNvSpPr>
            <a:spLocks noGrp="1"/>
          </p:cNvSpPr>
          <p:nvPr>
            <p:ph type="sldNum" sz="quarter" idx="12"/>
          </p:nvPr>
        </p:nvSpPr>
        <p:spPr/>
        <p:txBody>
          <a:bodyPr/>
          <a:lstStyle>
            <a:lvl1pPr>
              <a:defRPr/>
            </a:lvl1pPr>
          </a:lstStyle>
          <a:p>
            <a:pPr>
              <a:defRPr/>
            </a:pPr>
            <a:fld id="{8E671149-3732-4DE6-B6EF-4D84A20E43BA}" type="slidenum">
              <a:rPr lang="en-US"/>
              <a:pPr>
                <a:defRPr/>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en-US"/>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3"/>
          <p:cNvSpPr>
            <a:spLocks noGrp="1"/>
          </p:cNvSpPr>
          <p:nvPr>
            <p:ph type="dt" sz="half" idx="10"/>
          </p:nvPr>
        </p:nvSpPr>
        <p:spPr/>
        <p:txBody>
          <a:bodyPr/>
          <a:lstStyle>
            <a:lvl1pPr>
              <a:defRPr/>
            </a:lvl1pPr>
          </a:lstStyle>
          <a:p>
            <a:pPr>
              <a:defRPr/>
            </a:pPr>
            <a:fld id="{1B1E5C28-BE48-4A44-9854-AFC620D9121A}" type="datetime3">
              <a:rPr lang="en-US" smtClean="0"/>
              <a:t>1 October 2018</a:t>
            </a:fld>
            <a:endParaRPr lang="en-US"/>
          </a:p>
        </p:txBody>
      </p:sp>
      <p:sp>
        <p:nvSpPr>
          <p:cNvPr id="6" name="Pladsholder til sidefod 4"/>
          <p:cNvSpPr>
            <a:spLocks noGrp="1"/>
          </p:cNvSpPr>
          <p:nvPr>
            <p:ph type="ftr" sz="quarter" idx="11"/>
          </p:nvPr>
        </p:nvSpPr>
        <p:spPr/>
        <p:txBody>
          <a:bodyPr/>
          <a:lstStyle>
            <a:lvl1pPr>
              <a:defRPr/>
            </a:lvl1pPr>
          </a:lstStyle>
          <a:p>
            <a:pPr>
              <a:defRPr/>
            </a:pPr>
            <a:r>
              <a:rPr lang="nn-NO" smtClean="0"/>
              <a:t>18 ikek 4 - Branding, Visuel identitet og Kulturens dimesioner</a:t>
            </a:r>
            <a:endParaRPr lang="en-US"/>
          </a:p>
        </p:txBody>
      </p:sp>
      <p:sp>
        <p:nvSpPr>
          <p:cNvPr id="7" name="Pladsholder til diasnummer 5"/>
          <p:cNvSpPr>
            <a:spLocks noGrp="1"/>
          </p:cNvSpPr>
          <p:nvPr>
            <p:ph type="sldNum" sz="quarter" idx="12"/>
          </p:nvPr>
        </p:nvSpPr>
        <p:spPr/>
        <p:txBody>
          <a:bodyPr/>
          <a:lstStyle>
            <a:lvl1pPr>
              <a:defRPr/>
            </a:lvl1pPr>
          </a:lstStyle>
          <a:p>
            <a:pPr>
              <a:defRPr/>
            </a:pPr>
            <a:fld id="{C960C288-47CA-41C5-B3A8-516809631C07}" type="slidenum">
              <a:rPr lang="en-US"/>
              <a:pPr>
                <a:defRPr/>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en-US"/>
          </a:p>
        </p:txBody>
      </p:sp>
      <p:sp>
        <p:nvSpPr>
          <p:cNvPr id="3" name="Pladsholder til bille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3"/>
          <p:cNvSpPr>
            <a:spLocks noGrp="1"/>
          </p:cNvSpPr>
          <p:nvPr>
            <p:ph type="dt" sz="half" idx="10"/>
          </p:nvPr>
        </p:nvSpPr>
        <p:spPr/>
        <p:txBody>
          <a:bodyPr/>
          <a:lstStyle>
            <a:lvl1pPr>
              <a:defRPr/>
            </a:lvl1pPr>
          </a:lstStyle>
          <a:p>
            <a:pPr>
              <a:defRPr/>
            </a:pPr>
            <a:fld id="{A9B48AF8-ECB5-4CF2-83BC-5417CE364BD6}" type="datetime3">
              <a:rPr lang="en-US" smtClean="0"/>
              <a:t>1 October 2018</a:t>
            </a:fld>
            <a:endParaRPr lang="en-US"/>
          </a:p>
        </p:txBody>
      </p:sp>
      <p:sp>
        <p:nvSpPr>
          <p:cNvPr id="6" name="Pladsholder til sidefod 4"/>
          <p:cNvSpPr>
            <a:spLocks noGrp="1"/>
          </p:cNvSpPr>
          <p:nvPr>
            <p:ph type="ftr" sz="quarter" idx="11"/>
          </p:nvPr>
        </p:nvSpPr>
        <p:spPr/>
        <p:txBody>
          <a:bodyPr/>
          <a:lstStyle>
            <a:lvl1pPr>
              <a:defRPr/>
            </a:lvl1pPr>
          </a:lstStyle>
          <a:p>
            <a:pPr>
              <a:defRPr/>
            </a:pPr>
            <a:r>
              <a:rPr lang="nn-NO" smtClean="0"/>
              <a:t>18 ikek 4 - Branding, Visuel identitet og Kulturens dimesioner</a:t>
            </a:r>
            <a:endParaRPr lang="en-US"/>
          </a:p>
        </p:txBody>
      </p:sp>
      <p:sp>
        <p:nvSpPr>
          <p:cNvPr id="7" name="Pladsholder til diasnummer 5"/>
          <p:cNvSpPr>
            <a:spLocks noGrp="1"/>
          </p:cNvSpPr>
          <p:nvPr>
            <p:ph type="sldNum" sz="quarter" idx="12"/>
          </p:nvPr>
        </p:nvSpPr>
        <p:spPr/>
        <p:txBody>
          <a:bodyPr/>
          <a:lstStyle>
            <a:lvl1pPr>
              <a:defRPr/>
            </a:lvl1pPr>
          </a:lstStyle>
          <a:p>
            <a:pPr>
              <a:defRPr/>
            </a:pPr>
            <a:fld id="{C2837663-E78A-4E5D-883F-6AC9D2071740}" type="slidenum">
              <a:rPr lang="en-US"/>
              <a:pPr>
                <a:defRPr/>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a-DK" smtClean="0"/>
              <a:t>Klik for at redigere titeltypografi i masteren</a:t>
            </a:r>
            <a:endParaRPr lang="en-US" smtClean="0"/>
          </a:p>
        </p:txBody>
      </p:sp>
      <p:sp>
        <p:nvSpPr>
          <p:cNvPr id="1027" name="Pladsholder til teks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smtClean="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32585E-A486-4C4E-B032-6FFCA38DE1DA}" type="datetime3">
              <a:rPr lang="en-US" smtClean="0"/>
              <a:t>1 October 2018</a:t>
            </a:fld>
            <a:endParaRPr lang="en-US"/>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r>
              <a:rPr lang="nn-NO" smtClean="0"/>
              <a:t>18 ikek 4 - Branding, Visuel identitet og Kulturens dimesioner</a:t>
            </a:r>
            <a:endParaRPr lang="en-US"/>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31F00AAA-5878-41E7-841C-3263E79FFCCD}"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http://192.41.13.240/artchive/d/durer/self28.jpg"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21.wmf"/><Relationship Id="rId4" Type="http://schemas.openxmlformats.org/officeDocument/2006/relationships/oleObject" Target="../embeddings/oleObject1.bin"/></Relationships>
</file>

<file path=ppt/slides/_rels/slide11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26.wmf"/><Relationship Id="rId4" Type="http://schemas.openxmlformats.org/officeDocument/2006/relationships/oleObject" Target="../embeddings/oleObject2.bin"/></Relationships>
</file>

<file path=ppt/slides/_rels/slide12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hyperlink" Target="http://www.geert-hofstede.com/"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rollerblade.com/" TargetMode="Externa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maersk.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politiken.dk/oekonomi/virksomheder/art5496703/M%C3%A6rsk-s%C3%A6lger-ud-af-aktierne-i-Netto-F%C3%B8tex-og-Bilk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guggenheim.org/about-us"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iJ-TkUYk04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www.lenovo.com/"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adbusters.org/metas/corpo/blackspotshoes/" TargetMode="External"/><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hyperlink" Target="http://www.wolman-prints.com/pages/thumbnails/all/b/595.html" TargetMode="External"/><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hyperlink" Target="http://www.complink.net/greg/designsite/pb/aeg.htm" TargetMode="External"/><Relationship Id="rId1" Type="http://schemas.openxmlformats.org/officeDocument/2006/relationships/slideLayout" Target="../slideLayouts/slideLayout7.xml"/><Relationship Id="rId6" Type="http://schemas.openxmlformats.org/officeDocument/2006/relationships/hyperlink" Target="http://www.myfonts.com/fonts/solotype/behrens-antiqua/" TargetMode="External"/><Relationship Id="rId5" Type="http://schemas.openxmlformats.org/officeDocument/2006/relationships/image" Target="../media/image61.jpeg"/><Relationship Id="rId10" Type="http://schemas.openxmlformats.org/officeDocument/2006/relationships/image" Target="../media/image64.jpeg"/><Relationship Id="rId4" Type="http://schemas.openxmlformats.org/officeDocument/2006/relationships/image" Target="../media/image60.jpeg"/><Relationship Id="rId9" Type="http://schemas.openxmlformats.org/officeDocument/2006/relationships/image" Target="../media/image63.jpeg"/></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meccacolaworld.com/"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2.xml"/><Relationship Id="rId5" Type="http://schemas.openxmlformats.org/officeDocument/2006/relationships/image" Target="../media/image109.png"/><Relationship Id="rId4" Type="http://schemas.openxmlformats.org/officeDocument/2006/relationships/image" Target="../media/image108.png"/></Relationships>
</file>

<file path=ppt/slides/_rels/slide9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1519601"/>
            <a:ext cx="7772400" cy="2214562"/>
          </a:xfrm>
        </p:spPr>
        <p:txBody>
          <a:bodyPr rtlCol="0">
            <a:normAutofit fontScale="90000"/>
          </a:bodyPr>
          <a:lstStyle/>
          <a:p>
            <a:pPr fontAlgn="auto">
              <a:spcAft>
                <a:spcPts val="0"/>
              </a:spcAft>
              <a:defRPr/>
            </a:pPr>
            <a:r>
              <a:rPr lang="da-DK" dirty="0" smtClean="0">
                <a:latin typeface="+mn-lt"/>
              </a:rPr>
              <a:t>Interkulturel erhvervskommunikation</a:t>
            </a:r>
            <a:r>
              <a:rPr lang="en-US" dirty="0" smtClean="0">
                <a:latin typeface="+mn-lt"/>
              </a:rPr>
              <a:t> 4</a:t>
            </a:r>
            <a:br>
              <a:rPr lang="en-US" dirty="0" smtClean="0">
                <a:latin typeface="+mn-lt"/>
              </a:rPr>
            </a:br>
            <a:r>
              <a:rPr lang="en-US" dirty="0" smtClean="0">
                <a:latin typeface="+mn-lt"/>
              </a:rPr>
              <a:t/>
            </a:r>
            <a:br>
              <a:rPr lang="en-US" dirty="0" smtClean="0">
                <a:latin typeface="+mn-lt"/>
              </a:rPr>
            </a:br>
            <a:r>
              <a:rPr lang="en-US" dirty="0" err="1" smtClean="0">
                <a:latin typeface="+mn-lt"/>
              </a:rPr>
              <a:t>Virksomhedskultur</a:t>
            </a:r>
            <a:r>
              <a:rPr lang="en-US" dirty="0" smtClean="0">
                <a:latin typeface="+mn-lt"/>
              </a:rPr>
              <a:t> </a:t>
            </a:r>
            <a:r>
              <a:rPr lang="en-US" dirty="0" err="1" smtClean="0">
                <a:latin typeface="+mn-lt"/>
              </a:rPr>
              <a:t>og</a:t>
            </a:r>
            <a:r>
              <a:rPr lang="en-US" dirty="0" smtClean="0">
                <a:latin typeface="+mn-lt"/>
              </a:rPr>
              <a:t> branding</a:t>
            </a:r>
            <a:br>
              <a:rPr lang="en-US" dirty="0" smtClean="0">
                <a:latin typeface="+mn-lt"/>
              </a:rPr>
            </a:br>
            <a:r>
              <a:rPr lang="da-DK" dirty="0" smtClean="0">
                <a:latin typeface="+mn-lt"/>
              </a:rPr>
              <a:t>Kulturelle dimensioner og dilemmaer</a:t>
            </a:r>
            <a:r>
              <a:rPr lang="en-US" dirty="0" smtClean="0"/>
              <a:t/>
            </a:r>
            <a:br>
              <a:rPr lang="en-US" dirty="0" smtClean="0"/>
            </a:br>
            <a:endParaRPr lang="en-US" dirty="0" smtClean="0"/>
          </a:p>
        </p:txBody>
      </p:sp>
      <p:sp>
        <p:nvSpPr>
          <p:cNvPr id="3" name="Undertitel 2"/>
          <p:cNvSpPr>
            <a:spLocks noGrp="1"/>
          </p:cNvSpPr>
          <p:nvPr>
            <p:ph type="subTitle" idx="1"/>
          </p:nvPr>
        </p:nvSpPr>
        <p:spPr>
          <a:xfrm>
            <a:off x="1426496" y="4310227"/>
            <a:ext cx="6400800" cy="1285884"/>
          </a:xfrm>
        </p:spPr>
        <p:txBody>
          <a:bodyPr rtlCol="0">
            <a:normAutofit/>
          </a:bodyPr>
          <a:lstStyle/>
          <a:p>
            <a:pPr fontAlgn="auto">
              <a:spcAft>
                <a:spcPts val="0"/>
              </a:spcAft>
              <a:buFont typeface="Arial" pitchFamily="34" charset="0"/>
              <a:buNone/>
              <a:defRPr/>
            </a:pPr>
            <a:r>
              <a:rPr lang="da-DK" dirty="0" smtClean="0"/>
              <a:t>efterår 2018</a:t>
            </a:r>
          </a:p>
          <a:p>
            <a:pPr fontAlgn="auto">
              <a:spcAft>
                <a:spcPts val="0"/>
              </a:spcAft>
              <a:buFont typeface="Arial" pitchFamily="34" charset="0"/>
              <a:buNone/>
              <a:defRPr/>
            </a:pPr>
            <a:r>
              <a:rPr lang="da-DK" dirty="0" smtClean="0"/>
              <a:t>KU - Ezio Pillon</a:t>
            </a:r>
            <a:endParaRPr lang="en-US" dirty="0" smtClean="0"/>
          </a:p>
        </p:txBody>
      </p:sp>
      <p:sp>
        <p:nvSpPr>
          <p:cNvPr id="2055" name="Tekstboks 6"/>
          <p:cNvSpPr txBox="1">
            <a:spLocks noChangeArrowheads="1"/>
          </p:cNvSpPr>
          <p:nvPr/>
        </p:nvSpPr>
        <p:spPr bwMode="auto">
          <a:xfrm>
            <a:off x="1497934" y="5662989"/>
            <a:ext cx="6215106" cy="646331"/>
          </a:xfrm>
          <a:prstGeom prst="rect">
            <a:avLst/>
          </a:prstGeom>
          <a:noFill/>
          <a:ln w="9525">
            <a:noFill/>
            <a:miter lim="800000"/>
            <a:headEnd/>
            <a:tailEnd/>
          </a:ln>
        </p:spPr>
        <p:txBody>
          <a:bodyPr wrap="square">
            <a:spAutoFit/>
          </a:bodyPr>
          <a:lstStyle/>
          <a:p>
            <a:pPr algn="ctr">
              <a:buNone/>
            </a:pPr>
            <a:r>
              <a:rPr lang="en-US" dirty="0" smtClean="0"/>
              <a:t>Branding is the impression that you leave on everybody who interacts with your company at every </a:t>
            </a:r>
            <a:r>
              <a:rPr lang="en-US" dirty="0" err="1" smtClean="0"/>
              <a:t>touchpoint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Pladsholder til indhold 2"/>
          <p:cNvSpPr>
            <a:spLocks noGrp="1"/>
          </p:cNvSpPr>
          <p:nvPr>
            <p:ph idx="1"/>
          </p:nvPr>
        </p:nvSpPr>
        <p:spPr/>
        <p:txBody>
          <a:bodyPr/>
          <a:lstStyle/>
          <a:p>
            <a:endParaRPr lang="en-US"/>
          </a:p>
        </p:txBody>
      </p:sp>
      <p:sp>
        <p:nvSpPr>
          <p:cNvPr id="5" name="Pladsholder til dato 4"/>
          <p:cNvSpPr>
            <a:spLocks noGrp="1"/>
          </p:cNvSpPr>
          <p:nvPr>
            <p:ph type="dt" sz="half" idx="10"/>
          </p:nvPr>
        </p:nvSpPr>
        <p:spPr/>
        <p:txBody>
          <a:bodyPr/>
          <a:lstStyle/>
          <a:p>
            <a:fld id="{CAF2FA37-B544-42F3-ABE3-0637D403ED12}" type="datetime3">
              <a:rPr lang="en-US" smtClean="0"/>
              <a:t>1 October 2018</a:t>
            </a:fld>
            <a:endParaRPr lang="en-US"/>
          </a:p>
        </p:txBody>
      </p:sp>
      <p:sp>
        <p:nvSpPr>
          <p:cNvPr id="6" name="Pladsholder til diasnummer 5"/>
          <p:cNvSpPr>
            <a:spLocks noGrp="1"/>
          </p:cNvSpPr>
          <p:nvPr>
            <p:ph type="sldNum" sz="quarter" idx="12"/>
          </p:nvPr>
        </p:nvSpPr>
        <p:spPr/>
        <p:txBody>
          <a:bodyPr/>
          <a:lstStyle/>
          <a:p>
            <a:fld id="{C340DBA5-F823-4B9E-ACF1-522F50B5F2FA}" type="slidenum">
              <a:rPr lang="en-US" smtClean="0"/>
              <a:pPr/>
              <a:t>10</a:t>
            </a:fld>
            <a:endParaRPr lang="en-US"/>
          </a:p>
        </p:txBody>
      </p:sp>
      <p:sp>
        <p:nvSpPr>
          <p:cNvPr id="7" name="Pladsholder til sidefod 6"/>
          <p:cNvSpPr>
            <a:spLocks noGrp="1"/>
          </p:cNvSpPr>
          <p:nvPr>
            <p:ph type="ftr" sz="quarter" idx="11"/>
          </p:nvPr>
        </p:nvSpPr>
        <p:spPr/>
        <p:txBody>
          <a:bodyPr/>
          <a:lstStyle/>
          <a:p>
            <a:r>
              <a:rPr lang="nn-NO" smtClean="0"/>
              <a:t>18 ikek 4 - Branding, Visuel identitet og Kulturens dimesioner</a:t>
            </a:r>
            <a:endParaRPr lang="en-US"/>
          </a:p>
        </p:txBody>
      </p:sp>
      <p:pic>
        <p:nvPicPr>
          <p:cNvPr id="2050" name="Picture 2"/>
          <p:cNvPicPr>
            <a:picLocks noChangeAspect="1" noChangeArrowheads="1"/>
          </p:cNvPicPr>
          <p:nvPr/>
        </p:nvPicPr>
        <p:blipFill>
          <a:blip r:embed="rId2" cstate="print"/>
          <a:srcRect/>
          <a:stretch>
            <a:fillRect/>
          </a:stretch>
        </p:blipFill>
        <p:spPr bwMode="auto">
          <a:xfrm>
            <a:off x="0" y="0"/>
            <a:ext cx="12192000" cy="9753600"/>
          </a:xfrm>
          <a:prstGeom prst="rect">
            <a:avLst/>
          </a:prstGeom>
          <a:noFill/>
          <a:ln w="9525">
            <a:noFill/>
            <a:miter lim="800000"/>
            <a:headEnd/>
            <a:tailEnd/>
          </a:ln>
          <a:effectLst/>
        </p:spPr>
      </p:pic>
    </p:spTree>
    <p:extLst>
      <p:ext uri="{BB962C8B-B14F-4D97-AF65-F5344CB8AC3E}">
        <p14:creationId xmlns:p14="http://schemas.microsoft.com/office/powerpoint/2010/main" val="170559200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221088" y="-2349642"/>
            <a:ext cx="24986776" cy="18740082"/>
          </a:xfrm>
          <a:prstGeom prst="rect">
            <a:avLst/>
          </a:prstGeom>
          <a:noFill/>
          <a:ln w="9525">
            <a:noFill/>
            <a:miter lim="800000"/>
            <a:headEnd/>
            <a:tailEnd/>
          </a:ln>
          <a:effectLst/>
        </p:spPr>
      </p:pic>
      <p:sp>
        <p:nvSpPr>
          <p:cNvPr id="3" name="Pladsholder til dato 2"/>
          <p:cNvSpPr>
            <a:spLocks noGrp="1"/>
          </p:cNvSpPr>
          <p:nvPr>
            <p:ph type="dt" sz="half" idx="10"/>
          </p:nvPr>
        </p:nvSpPr>
        <p:spPr/>
        <p:txBody>
          <a:bodyPr/>
          <a:lstStyle/>
          <a:p>
            <a:fld id="{34448135-AAA9-4CA9-8A31-766E5C86D1BD}"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C340DBA5-F823-4B9E-ACF1-522F50B5F2FA}" type="slidenum">
              <a:rPr lang="en-US" smtClean="0"/>
              <a:pPr/>
              <a:t>100</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extLst>
      <p:ext uri="{BB962C8B-B14F-4D97-AF65-F5344CB8AC3E}">
        <p14:creationId xmlns:p14="http://schemas.microsoft.com/office/powerpoint/2010/main" val="2542194813"/>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a:effectLst/>
        </p:spPr>
      </p:pic>
      <p:sp>
        <p:nvSpPr>
          <p:cNvPr id="3" name="Pladsholder til dato 2"/>
          <p:cNvSpPr>
            <a:spLocks noGrp="1"/>
          </p:cNvSpPr>
          <p:nvPr>
            <p:ph type="dt" sz="half" idx="10"/>
          </p:nvPr>
        </p:nvSpPr>
        <p:spPr/>
        <p:txBody>
          <a:bodyPr/>
          <a:lstStyle/>
          <a:p>
            <a:fld id="{9123E90F-7B28-4762-8BED-2FC92C47B1F6}"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C340DBA5-F823-4B9E-ACF1-522F50B5F2FA}" type="slidenum">
              <a:rPr lang="en-US" smtClean="0"/>
              <a:pPr/>
              <a:t>101</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a:effectLst/>
        </p:spPr>
      </p:pic>
      <p:sp>
        <p:nvSpPr>
          <p:cNvPr id="3" name="Pladsholder til dato 2"/>
          <p:cNvSpPr>
            <a:spLocks noGrp="1"/>
          </p:cNvSpPr>
          <p:nvPr>
            <p:ph type="dt" sz="half" idx="10"/>
          </p:nvPr>
        </p:nvSpPr>
        <p:spPr/>
        <p:txBody>
          <a:bodyPr/>
          <a:lstStyle/>
          <a:p>
            <a:fld id="{A7E1D849-03DC-454B-907D-4926C8E67310}"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C340DBA5-F823-4B9E-ACF1-522F50B5F2FA}" type="slidenum">
              <a:rPr lang="en-US" smtClean="0"/>
              <a:pPr/>
              <a:t>102</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2051720" y="260648"/>
            <a:ext cx="6677914" cy="5976664"/>
          </a:xfrm>
        </p:spPr>
        <p:txBody>
          <a:bodyPr>
            <a:normAutofit lnSpcReduction="10000"/>
          </a:bodyPr>
          <a:lstStyle/>
          <a:p>
            <a:pPr>
              <a:lnSpc>
                <a:spcPct val="80000"/>
              </a:lnSpc>
              <a:buNone/>
            </a:pPr>
            <a:r>
              <a:rPr lang="da-DK" sz="2400" b="1" dirty="0" smtClean="0">
                <a:latin typeface="Arial" panose="020B0604020202020204" pitchFamily="34" charset="0"/>
                <a:cs typeface="Arial" panose="020B0604020202020204" pitchFamily="34" charset="0"/>
              </a:rPr>
              <a:t>Mollerup: Marks of excellence </a:t>
            </a:r>
          </a:p>
          <a:p>
            <a:pPr>
              <a:lnSpc>
                <a:spcPct val="80000"/>
              </a:lnSpc>
              <a:buNone/>
            </a:pPr>
            <a:r>
              <a:rPr lang="da-DK" sz="2400" dirty="0" smtClean="0">
                <a:latin typeface="Arial" panose="020B0604020202020204" pitchFamily="34" charset="0"/>
                <a:cs typeface="Arial" panose="020B0604020202020204" pitchFamily="34" charset="0"/>
              </a:rPr>
              <a:t>Visuel Identitet:</a:t>
            </a:r>
          </a:p>
          <a:p>
            <a:pPr>
              <a:lnSpc>
                <a:spcPct val="80000"/>
              </a:lnSpc>
              <a:buFontTx/>
              <a:buNone/>
            </a:pPr>
            <a:endParaRPr lang="en-US" sz="2400" dirty="0" smtClean="0">
              <a:latin typeface="Arial" panose="020B0604020202020204" pitchFamily="34" charset="0"/>
              <a:cs typeface="Arial" panose="020B0604020202020204" pitchFamily="34" charset="0"/>
            </a:endParaRPr>
          </a:p>
          <a:p>
            <a:pPr>
              <a:lnSpc>
                <a:spcPct val="80000"/>
              </a:lnSpc>
              <a:buNone/>
            </a:pPr>
            <a:r>
              <a:rPr lang="en-US" sz="2400" dirty="0" err="1" smtClean="0">
                <a:latin typeface="Arial" panose="020B0604020202020204" pitchFamily="34" charset="0"/>
                <a:cs typeface="Arial" panose="020B0604020202020204" pitchFamily="34" charset="0"/>
              </a:rPr>
              <a:t>Eksplicit</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dimension:</a:t>
            </a:r>
          </a:p>
          <a:p>
            <a:pPr>
              <a:lnSpc>
                <a:spcPct val="80000"/>
              </a:lnSpc>
              <a:buNone/>
            </a:pPr>
            <a:r>
              <a:rPr lang="en-US" sz="2400" dirty="0" err="1">
                <a:latin typeface="Arial" panose="020B0604020202020204" pitchFamily="34" charset="0"/>
                <a:cs typeface="Arial" panose="020B0604020202020204" pitchFamily="34" charset="0"/>
              </a:rPr>
              <a:t>Visuel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identitet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navn</a:t>
            </a:r>
            <a:r>
              <a:rPr lang="en-US" sz="2400" dirty="0">
                <a:latin typeface="Arial" panose="020B0604020202020204" pitchFamily="34" charset="0"/>
                <a:cs typeface="Arial" panose="020B0604020202020204" pitchFamily="34" charset="0"/>
              </a:rPr>
              <a:t>, logo, </a:t>
            </a:r>
            <a:r>
              <a:rPr lang="en-US" sz="2400" dirty="0" err="1">
                <a:latin typeface="Arial" panose="020B0604020202020204" pitchFamily="34" charset="0"/>
                <a:cs typeface="Arial" panose="020B0604020202020204" pitchFamily="34" charset="0"/>
              </a:rPr>
              <a:t>farver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designprogram</a:t>
            </a:r>
            <a:r>
              <a:rPr lang="en-US" sz="2400" dirty="0">
                <a:latin typeface="Arial" panose="020B0604020202020204" pitchFamily="34" charset="0"/>
                <a:cs typeface="Arial" panose="020B0604020202020204" pitchFamily="34" charset="0"/>
              </a:rPr>
              <a:t>)</a:t>
            </a:r>
          </a:p>
          <a:p>
            <a:pPr>
              <a:lnSpc>
                <a:spcPct val="80000"/>
              </a:lnSpc>
              <a:buNone/>
            </a:pPr>
            <a:r>
              <a:rPr lang="en-US" sz="2400" dirty="0" err="1">
                <a:latin typeface="Arial" panose="020B0604020202020204" pitchFamily="34" charset="0"/>
                <a:cs typeface="Arial" panose="020B0604020202020204" pitchFamily="34" charset="0"/>
              </a:rPr>
              <a:t>Produktdesign</a:t>
            </a:r>
            <a:endParaRPr lang="en-US" sz="2400" dirty="0">
              <a:latin typeface="Arial" panose="020B0604020202020204" pitchFamily="34" charset="0"/>
              <a:cs typeface="Arial" panose="020B0604020202020204" pitchFamily="34" charset="0"/>
            </a:endParaRPr>
          </a:p>
          <a:p>
            <a:pPr>
              <a:lnSpc>
                <a:spcPct val="80000"/>
              </a:lnSpc>
              <a:buNone/>
            </a:pPr>
            <a:r>
              <a:rPr lang="en-US" sz="2400" dirty="0" err="1" smtClean="0">
                <a:latin typeface="Arial" panose="020B0604020202020204" pitchFamily="34" charset="0"/>
                <a:cs typeface="Arial" panose="020B0604020202020204" pitchFamily="34" charset="0"/>
              </a:rPr>
              <a:t>Emballagedesign</a:t>
            </a:r>
            <a:endParaRPr lang="en-US" sz="2400" dirty="0">
              <a:latin typeface="Arial" panose="020B0604020202020204" pitchFamily="34" charset="0"/>
              <a:cs typeface="Arial" panose="020B0604020202020204" pitchFamily="34" charset="0"/>
            </a:endParaRPr>
          </a:p>
          <a:p>
            <a:pPr>
              <a:lnSpc>
                <a:spcPct val="80000"/>
              </a:lnSpc>
              <a:buNone/>
            </a:pPr>
            <a:r>
              <a:rPr lang="en-US" sz="2400" dirty="0" err="1" smtClean="0">
                <a:latin typeface="Arial" panose="020B0604020202020204" pitchFamily="34" charset="0"/>
                <a:cs typeface="Arial" panose="020B0604020202020204" pitchFamily="34" charset="0"/>
              </a:rPr>
              <a:t>Reklame</a:t>
            </a:r>
            <a:r>
              <a:rPr lang="en-US" sz="2400" dirty="0" smtClean="0">
                <a:latin typeface="Arial" panose="020B0604020202020204" pitchFamily="34" charset="0"/>
                <a:cs typeface="Arial" panose="020B0604020202020204" pitchFamily="34" charset="0"/>
              </a:rPr>
              <a:t> </a:t>
            </a:r>
          </a:p>
          <a:p>
            <a:pPr>
              <a:lnSpc>
                <a:spcPct val="80000"/>
              </a:lnSpc>
              <a:buNone/>
            </a:pPr>
            <a:r>
              <a:rPr lang="da-DK" sz="2400" dirty="0" smtClean="0">
                <a:latin typeface="Arial" panose="020B0604020202020204" pitchFamily="34" charset="0"/>
                <a:cs typeface="Arial" panose="020B0604020202020204" pitchFamily="34" charset="0"/>
              </a:rPr>
              <a:t>m.m.</a:t>
            </a:r>
            <a:endParaRPr lang="en-US" sz="2400" dirty="0">
              <a:latin typeface="Arial" panose="020B0604020202020204" pitchFamily="34" charset="0"/>
              <a:cs typeface="Arial" panose="020B0604020202020204" pitchFamily="34" charset="0"/>
            </a:endParaRPr>
          </a:p>
          <a:p>
            <a:pPr>
              <a:lnSpc>
                <a:spcPct val="80000"/>
              </a:lnSpc>
              <a:buNone/>
            </a:pPr>
            <a:endParaRPr lang="en-US" sz="2400" dirty="0">
              <a:latin typeface="Arial" panose="020B0604020202020204" pitchFamily="34" charset="0"/>
              <a:cs typeface="Arial" panose="020B0604020202020204" pitchFamily="34" charset="0"/>
            </a:endParaRPr>
          </a:p>
          <a:p>
            <a:pPr>
              <a:lnSpc>
                <a:spcPct val="80000"/>
              </a:lnSpc>
              <a:buNone/>
            </a:pPr>
            <a:r>
              <a:rPr lang="en-US" sz="2400" dirty="0">
                <a:latin typeface="Arial" panose="020B0604020202020204" pitchFamily="34" charset="0"/>
                <a:cs typeface="Arial" panose="020B0604020202020204" pitchFamily="34" charset="0"/>
              </a:rPr>
              <a:t>Implicit dimension:</a:t>
            </a:r>
          </a:p>
          <a:p>
            <a:pPr>
              <a:lnSpc>
                <a:spcPct val="80000"/>
              </a:lnSpc>
              <a:buNone/>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Berømmelse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tilgængelighed</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repræsentativitet</a:t>
            </a:r>
            <a:r>
              <a:rPr lang="en-US" sz="2400" dirty="0">
                <a:latin typeface="Arial" panose="020B0604020202020204" pitchFamily="34" charset="0"/>
                <a:cs typeface="Arial" panose="020B0604020202020204" pitchFamily="34" charset="0"/>
              </a:rPr>
              <a:t>.</a:t>
            </a:r>
          </a:p>
          <a:p>
            <a:pPr>
              <a:lnSpc>
                <a:spcPct val="80000"/>
              </a:lnSpc>
              <a:buNone/>
            </a:pPr>
            <a:r>
              <a:rPr lang="en-US" sz="2400" dirty="0" err="1">
                <a:latin typeface="Arial" panose="020B0604020202020204" pitchFamily="34" charset="0"/>
                <a:cs typeface="Arial" panose="020B0604020202020204" pitchFamily="34" charset="0"/>
              </a:rPr>
              <a:t>Konnotationer</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bibetydning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bil</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slæde</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skrammelkasse</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osv</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nSpc>
                <a:spcPct val="80000"/>
              </a:lnSpc>
              <a:buNone/>
            </a:pPr>
            <a:r>
              <a:rPr lang="en-US" sz="2400" dirty="0" err="1">
                <a:latin typeface="Arial" panose="020B0604020202020204" pitchFamily="34" charset="0"/>
                <a:cs typeface="Arial" panose="020B0604020202020204" pitchFamily="34" charset="0"/>
              </a:rPr>
              <a:t>Associationer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t>
            </a:r>
            <a:r>
              <a:rPr lang="en-US" sz="2400" dirty="0" err="1" smtClean="0">
                <a:latin typeface="Arial" panose="020B0604020202020204" pitchFamily="34" charset="0"/>
                <a:cs typeface="Arial" panose="020B0604020202020204" pitchFamily="34" charset="0"/>
              </a:rPr>
              <a:t>personlige</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tankeforbindelse</a:t>
            </a:r>
            <a:endParaRPr lang="da-DK" sz="2400" dirty="0" smtClean="0">
              <a:latin typeface="Arial" panose="020B0604020202020204" pitchFamily="34" charset="0"/>
              <a:cs typeface="Arial" panose="020B0604020202020204" pitchFamily="34" charset="0"/>
            </a:endParaRPr>
          </a:p>
          <a:p>
            <a:pPr>
              <a:lnSpc>
                <a:spcPct val="90000"/>
              </a:lnSpc>
              <a:buFontTx/>
              <a:buNone/>
            </a:pPr>
            <a:endParaRPr lang="da-DK" dirty="0" smtClean="0"/>
          </a:p>
          <a:p>
            <a:pPr>
              <a:lnSpc>
                <a:spcPct val="80000"/>
              </a:lnSpc>
              <a:buNone/>
            </a:pPr>
            <a:endParaRPr lang="en-US" sz="2400" dirty="0"/>
          </a:p>
        </p:txBody>
      </p:sp>
      <p:sp>
        <p:nvSpPr>
          <p:cNvPr id="4" name="Pladsholder til dato 3"/>
          <p:cNvSpPr>
            <a:spLocks noGrp="1"/>
          </p:cNvSpPr>
          <p:nvPr>
            <p:ph type="dt" sz="half" idx="10"/>
          </p:nvPr>
        </p:nvSpPr>
        <p:spPr/>
        <p:txBody>
          <a:bodyPr/>
          <a:lstStyle/>
          <a:p>
            <a:fld id="{814A3E7F-3A65-4A00-86E0-4F926B605027}"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C340DBA5-F823-4B9E-ACF1-522F50B5F2FA}" type="slidenum">
              <a:rPr lang="en-US" smtClean="0"/>
              <a:pPr/>
              <a:t>103</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
        <p:nvSpPr>
          <p:cNvPr id="7" name="Tekstboks 6"/>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latin typeface="+mj-lt"/>
              </a:rPr>
              <a:t>Branding</a:t>
            </a:r>
          </a:p>
          <a:p>
            <a:pPr marL="0" lvl="0" indent="0" fontAlgn="auto">
              <a:lnSpc>
                <a:spcPct val="115000"/>
              </a:lnSpc>
              <a:spcBef>
                <a:spcPts val="0"/>
              </a:spcBef>
              <a:spcAft>
                <a:spcPts val="0"/>
              </a:spcAft>
              <a:buNone/>
              <a:defRPr/>
            </a:pPr>
            <a:r>
              <a:rPr lang="da-DK" dirty="0" smtClean="0">
                <a:solidFill>
                  <a:srgbClr val="FF0000"/>
                </a:solidFill>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spTree>
    <p:extLst>
      <p:ext uri="{BB962C8B-B14F-4D97-AF65-F5344CB8AC3E}">
        <p14:creationId xmlns:p14="http://schemas.microsoft.com/office/powerpoint/2010/main" val="283227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9">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9">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99">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99">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9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3"/>
          <p:cNvSpPr>
            <a:spLocks noGrp="1"/>
          </p:cNvSpPr>
          <p:nvPr>
            <p:ph type="dt" sz="half" idx="10"/>
          </p:nvPr>
        </p:nvSpPr>
        <p:spPr/>
        <p:txBody>
          <a:bodyPr/>
          <a:lstStyle/>
          <a:p>
            <a:fld id="{7A349BEE-D50D-46EE-A839-FD085196D386}" type="datetime3">
              <a:rPr lang="en-US" smtClean="0"/>
              <a:t>1 October 2018</a:t>
            </a:fld>
            <a:endParaRPr lang="da-DK"/>
          </a:p>
        </p:txBody>
      </p:sp>
      <p:sp>
        <p:nvSpPr>
          <p:cNvPr id="4" name="Pladsholder til diasnummer 5"/>
          <p:cNvSpPr>
            <a:spLocks noGrp="1"/>
          </p:cNvSpPr>
          <p:nvPr>
            <p:ph type="sldNum" sz="quarter" idx="12"/>
          </p:nvPr>
        </p:nvSpPr>
        <p:spPr/>
        <p:txBody>
          <a:bodyPr/>
          <a:lstStyle/>
          <a:p>
            <a:fld id="{EC080EEE-D51E-41B1-9F21-7546664E4B80}" type="slidenum">
              <a:rPr lang="da-DK"/>
              <a:pPr/>
              <a:t>104</a:t>
            </a:fld>
            <a:endParaRPr lang="da-DK"/>
          </a:p>
        </p:txBody>
      </p:sp>
      <p:sp>
        <p:nvSpPr>
          <p:cNvPr id="112643" name="Rectangle 3"/>
          <p:cNvSpPr>
            <a:spLocks noGrp="1" noChangeArrowheads="1"/>
          </p:cNvSpPr>
          <p:nvPr>
            <p:ph type="body" idx="1"/>
          </p:nvPr>
        </p:nvSpPr>
        <p:spPr>
          <a:xfrm>
            <a:off x="2051720" y="500042"/>
            <a:ext cx="6677914" cy="5786478"/>
          </a:xfrm>
        </p:spPr>
        <p:txBody>
          <a:bodyPr>
            <a:normAutofit fontScale="92500"/>
          </a:bodyPr>
          <a:lstStyle/>
          <a:p>
            <a:pPr>
              <a:lnSpc>
                <a:spcPct val="80000"/>
              </a:lnSpc>
              <a:buNone/>
            </a:pPr>
            <a:r>
              <a:rPr lang="da-DK" sz="2400" dirty="0" smtClean="0">
                <a:latin typeface="Arial" pitchFamily="34" charset="0"/>
                <a:cs typeface="Arial" pitchFamily="34" charset="0"/>
              </a:rPr>
              <a:t>Designbrief (</a:t>
            </a:r>
            <a:r>
              <a:rPr lang="da-DK" sz="2400" dirty="0" err="1" smtClean="0">
                <a:latin typeface="Arial" pitchFamily="34" charset="0"/>
                <a:cs typeface="Arial" pitchFamily="34" charset="0"/>
              </a:rPr>
              <a:t>Creative</a:t>
            </a:r>
            <a:r>
              <a:rPr lang="da-DK" sz="2400" dirty="0" smtClean="0">
                <a:latin typeface="Arial" pitchFamily="34" charset="0"/>
                <a:cs typeface="Arial" pitchFamily="34" charset="0"/>
              </a:rPr>
              <a:t> brief)</a:t>
            </a:r>
          </a:p>
          <a:p>
            <a:pPr>
              <a:lnSpc>
                <a:spcPct val="80000"/>
              </a:lnSpc>
              <a:buNone/>
            </a:pPr>
            <a:r>
              <a:rPr lang="da-DK" sz="2400" dirty="0" smtClean="0">
                <a:latin typeface="Arial" pitchFamily="34" charset="0"/>
                <a:cs typeface="Arial" pitchFamily="34" charset="0"/>
              </a:rPr>
              <a:t>Informationsstrømmen mellem opdragsgiver og de kreative er oftest  iterativ og spænder fra </a:t>
            </a:r>
            <a:r>
              <a:rPr lang="da-DK" sz="2400" dirty="0">
                <a:latin typeface="Arial" pitchFamily="34" charset="0"/>
                <a:cs typeface="Arial" pitchFamily="34" charset="0"/>
              </a:rPr>
              <a:t>den første meget generelle beskrivelse af opgaven </a:t>
            </a:r>
            <a:r>
              <a:rPr lang="da-DK" sz="2400" dirty="0" smtClean="0">
                <a:latin typeface="Arial" pitchFamily="34" charset="0"/>
                <a:cs typeface="Arial" pitchFamily="34" charset="0"/>
              </a:rPr>
              <a:t>der </a:t>
            </a:r>
            <a:r>
              <a:rPr lang="da-DK" sz="2400" dirty="0">
                <a:latin typeface="Arial" pitchFamily="34" charset="0"/>
                <a:cs typeface="Arial" pitchFamily="34" charset="0"/>
              </a:rPr>
              <a:t>skal </a:t>
            </a:r>
            <a:r>
              <a:rPr lang="da-DK" sz="2400" dirty="0" smtClean="0">
                <a:latin typeface="Arial" pitchFamily="34" charset="0"/>
                <a:cs typeface="Arial" pitchFamily="34" charset="0"/>
              </a:rPr>
              <a:t>løses, </a:t>
            </a:r>
            <a:r>
              <a:rPr lang="da-DK" sz="2400" dirty="0">
                <a:latin typeface="Arial" pitchFamily="34" charset="0"/>
                <a:cs typeface="Arial" pitchFamily="34" charset="0"/>
              </a:rPr>
              <a:t>til </a:t>
            </a:r>
            <a:r>
              <a:rPr lang="da-DK" sz="2400" dirty="0" smtClean="0">
                <a:latin typeface="Arial" pitchFamily="34" charset="0"/>
                <a:cs typeface="Arial" pitchFamily="34" charset="0"/>
              </a:rPr>
              <a:t>det </a:t>
            </a:r>
            <a:r>
              <a:rPr lang="da-DK" sz="2400" dirty="0">
                <a:latin typeface="Arial" pitchFamily="34" charset="0"/>
                <a:cs typeface="Arial" pitchFamily="34" charset="0"/>
              </a:rPr>
              <a:t>endelige </a:t>
            </a:r>
            <a:r>
              <a:rPr lang="da-DK" sz="2400" dirty="0" smtClean="0">
                <a:latin typeface="Arial" pitchFamily="34" charset="0"/>
                <a:cs typeface="Arial" pitchFamily="34" charset="0"/>
              </a:rPr>
              <a:t>brief, som definerer aftalen mellem </a:t>
            </a:r>
            <a:r>
              <a:rPr lang="da-DK" sz="2400" dirty="0">
                <a:latin typeface="Arial" pitchFamily="34" charset="0"/>
                <a:cs typeface="Arial" pitchFamily="34" charset="0"/>
              </a:rPr>
              <a:t>partnerne. </a:t>
            </a:r>
          </a:p>
          <a:p>
            <a:pPr>
              <a:lnSpc>
                <a:spcPct val="80000"/>
              </a:lnSpc>
              <a:buNone/>
            </a:pPr>
            <a:r>
              <a:rPr lang="da-DK" sz="2400" dirty="0">
                <a:latin typeface="Arial" pitchFamily="34" charset="0"/>
                <a:cs typeface="Arial" pitchFamily="34" charset="0"/>
              </a:rPr>
              <a:t>Hovedpunkterne i briefet vil afhænge af opgavens art men følgende elementer vil typisk være med:</a:t>
            </a:r>
          </a:p>
          <a:p>
            <a:pPr lvl="1">
              <a:lnSpc>
                <a:spcPct val="80000"/>
              </a:lnSpc>
              <a:buNone/>
            </a:pPr>
            <a:r>
              <a:rPr lang="da-DK" sz="2400" dirty="0" err="1">
                <a:latin typeface="Arial" pitchFamily="34" charset="0"/>
                <a:cs typeface="Arial" pitchFamily="34" charset="0"/>
              </a:rPr>
              <a:t>Projektes</a:t>
            </a:r>
            <a:r>
              <a:rPr lang="da-DK" sz="2400" dirty="0">
                <a:latin typeface="Arial" pitchFamily="34" charset="0"/>
                <a:cs typeface="Arial" pitchFamily="34" charset="0"/>
              </a:rPr>
              <a:t> </a:t>
            </a:r>
            <a:r>
              <a:rPr lang="da-DK" sz="2400" dirty="0" smtClean="0">
                <a:latin typeface="Arial" pitchFamily="34" charset="0"/>
                <a:cs typeface="Arial" pitchFamily="34" charset="0"/>
              </a:rPr>
              <a:t>baggrund: </a:t>
            </a:r>
            <a:r>
              <a:rPr lang="da-DK" sz="2400" dirty="0">
                <a:latin typeface="Arial" pitchFamily="34" charset="0"/>
                <a:cs typeface="Arial" pitchFamily="34" charset="0"/>
              </a:rPr>
              <a:t>hvorfor vil vi gøre det?</a:t>
            </a:r>
          </a:p>
          <a:p>
            <a:pPr lvl="1">
              <a:lnSpc>
                <a:spcPct val="80000"/>
              </a:lnSpc>
              <a:buNone/>
            </a:pPr>
            <a:r>
              <a:rPr lang="da-DK" sz="2400" dirty="0">
                <a:latin typeface="Arial" pitchFamily="34" charset="0"/>
                <a:cs typeface="Arial" pitchFamily="34" charset="0"/>
              </a:rPr>
              <a:t>Projektets beskrivelse: Hvad består opgaven i?</a:t>
            </a:r>
          </a:p>
          <a:p>
            <a:pPr lvl="1">
              <a:lnSpc>
                <a:spcPct val="80000"/>
              </a:lnSpc>
              <a:buNone/>
            </a:pPr>
            <a:r>
              <a:rPr lang="da-DK" sz="2400" dirty="0">
                <a:latin typeface="Arial" pitchFamily="34" charset="0"/>
                <a:cs typeface="Arial" pitchFamily="34" charset="0"/>
              </a:rPr>
              <a:t>Hvem er vi? Mission, vision, </a:t>
            </a:r>
            <a:r>
              <a:rPr lang="da-DK" sz="2400" dirty="0" smtClean="0">
                <a:latin typeface="Arial" pitchFamily="34" charset="0"/>
                <a:cs typeface="Arial" pitchFamily="34" charset="0"/>
              </a:rPr>
              <a:t>værdier</a:t>
            </a:r>
            <a:endParaRPr lang="da-DK" sz="2400" dirty="0">
              <a:latin typeface="Arial" pitchFamily="34" charset="0"/>
              <a:cs typeface="Arial" pitchFamily="34" charset="0"/>
            </a:endParaRPr>
          </a:p>
          <a:p>
            <a:pPr lvl="1">
              <a:lnSpc>
                <a:spcPct val="80000"/>
              </a:lnSpc>
              <a:buNone/>
            </a:pPr>
            <a:r>
              <a:rPr lang="da-DK" sz="2400" dirty="0">
                <a:latin typeface="Arial" pitchFamily="34" charset="0"/>
                <a:cs typeface="Arial" pitchFamily="34" charset="0"/>
              </a:rPr>
              <a:t>Hvem er vore kunder? </a:t>
            </a:r>
            <a:r>
              <a:rPr lang="da-DK" sz="2400" dirty="0" smtClean="0">
                <a:latin typeface="Arial" pitchFamily="34" charset="0"/>
                <a:cs typeface="Arial" pitchFamily="34" charset="0"/>
              </a:rPr>
              <a:t>Målgruppesegmentering</a:t>
            </a:r>
            <a:endParaRPr lang="da-DK" sz="2400" dirty="0">
              <a:latin typeface="Arial" pitchFamily="34" charset="0"/>
              <a:cs typeface="Arial" pitchFamily="34" charset="0"/>
            </a:endParaRPr>
          </a:p>
          <a:p>
            <a:pPr lvl="1">
              <a:lnSpc>
                <a:spcPct val="80000"/>
              </a:lnSpc>
              <a:buNone/>
            </a:pPr>
            <a:r>
              <a:rPr lang="da-DK" sz="2400" dirty="0">
                <a:latin typeface="Arial" pitchFamily="34" charset="0"/>
                <a:cs typeface="Arial" pitchFamily="34" charset="0"/>
              </a:rPr>
              <a:t>Hvem er vore konkurrenter? </a:t>
            </a:r>
            <a:r>
              <a:rPr lang="da-DK" sz="2400" dirty="0" smtClean="0">
                <a:latin typeface="Arial" pitchFamily="34" charset="0"/>
                <a:cs typeface="Arial" pitchFamily="34" charset="0"/>
              </a:rPr>
              <a:t>Konkurrerende produkter?</a:t>
            </a:r>
          </a:p>
          <a:p>
            <a:pPr lvl="1">
              <a:lnSpc>
                <a:spcPct val="80000"/>
              </a:lnSpc>
              <a:buNone/>
            </a:pPr>
            <a:r>
              <a:rPr lang="da-DK" sz="2400" dirty="0" smtClean="0">
                <a:latin typeface="Arial" pitchFamily="34" charset="0"/>
                <a:cs typeface="Arial" pitchFamily="34" charset="0"/>
              </a:rPr>
              <a:t>Funktionelle, æstetiske og symbolske krav</a:t>
            </a:r>
          </a:p>
          <a:p>
            <a:pPr lvl="1">
              <a:lnSpc>
                <a:spcPct val="80000"/>
              </a:lnSpc>
              <a:buNone/>
            </a:pPr>
            <a:r>
              <a:rPr lang="da-DK" sz="2400" dirty="0" err="1" smtClean="0">
                <a:latin typeface="Arial" pitchFamily="34" charset="0"/>
                <a:cs typeface="Arial" pitchFamily="34" charset="0"/>
              </a:rPr>
              <a:t>Milestones</a:t>
            </a:r>
            <a:r>
              <a:rPr lang="da-DK" sz="2400" dirty="0" smtClean="0">
                <a:latin typeface="Arial" pitchFamily="34" charset="0"/>
                <a:cs typeface="Arial" pitchFamily="34" charset="0"/>
              </a:rPr>
              <a:t> samt budgetter</a:t>
            </a:r>
          </a:p>
          <a:p>
            <a:pPr>
              <a:lnSpc>
                <a:spcPct val="80000"/>
              </a:lnSpc>
              <a:buNone/>
            </a:pPr>
            <a:r>
              <a:rPr lang="da-DK" sz="2400" dirty="0" smtClean="0">
                <a:latin typeface="Arial" pitchFamily="34" charset="0"/>
                <a:cs typeface="Arial" pitchFamily="34" charset="0"/>
              </a:rPr>
              <a:t>(Internationale) designopgaver forudsætter interkulturelle kompetencer </a:t>
            </a:r>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
        <p:nvSpPr>
          <p:cNvPr id="7" name="Tekstboks 6"/>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solidFill>
                  <a:srgbClr val="FF0000"/>
                </a:solidFill>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4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4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4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4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64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4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64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264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264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3"/>
          <p:cNvSpPr>
            <a:spLocks noGrp="1"/>
          </p:cNvSpPr>
          <p:nvPr>
            <p:ph type="dt" sz="half" idx="10"/>
          </p:nvPr>
        </p:nvSpPr>
        <p:spPr/>
        <p:txBody>
          <a:bodyPr/>
          <a:lstStyle/>
          <a:p>
            <a:fld id="{FB8BE182-BFF6-4481-90C1-2AFB798FBE73}" type="datetime3">
              <a:rPr lang="en-US" smtClean="0"/>
              <a:t>1 October 2018</a:t>
            </a:fld>
            <a:endParaRPr lang="da-DK"/>
          </a:p>
        </p:txBody>
      </p:sp>
      <p:sp>
        <p:nvSpPr>
          <p:cNvPr id="4" name="Pladsholder til diasnummer 5"/>
          <p:cNvSpPr>
            <a:spLocks noGrp="1"/>
          </p:cNvSpPr>
          <p:nvPr>
            <p:ph type="sldNum" sz="quarter" idx="12"/>
          </p:nvPr>
        </p:nvSpPr>
        <p:spPr/>
        <p:txBody>
          <a:bodyPr/>
          <a:lstStyle/>
          <a:p>
            <a:fld id="{EC080EEE-D51E-41B1-9F21-7546664E4B80}" type="slidenum">
              <a:rPr lang="da-DK"/>
              <a:pPr/>
              <a:t>105</a:t>
            </a:fld>
            <a:endParaRPr lang="da-DK"/>
          </a:p>
        </p:txBody>
      </p:sp>
      <p:sp>
        <p:nvSpPr>
          <p:cNvPr id="112643" name="Rectangle 3"/>
          <p:cNvSpPr>
            <a:spLocks noGrp="1" noChangeArrowheads="1"/>
          </p:cNvSpPr>
          <p:nvPr>
            <p:ph type="body" idx="1"/>
          </p:nvPr>
        </p:nvSpPr>
        <p:spPr>
          <a:xfrm>
            <a:off x="2051720" y="285728"/>
            <a:ext cx="6606476" cy="6286544"/>
          </a:xfrm>
        </p:spPr>
        <p:txBody>
          <a:bodyPr>
            <a:normAutofit/>
          </a:bodyPr>
          <a:lstStyle/>
          <a:p>
            <a:pPr>
              <a:buNone/>
            </a:pPr>
            <a:r>
              <a:rPr lang="da-DK" sz="2800" b="1" dirty="0" smtClean="0"/>
              <a:t>Gruppeopgave</a:t>
            </a:r>
          </a:p>
          <a:p>
            <a:pPr>
              <a:buNone/>
            </a:pPr>
            <a:r>
              <a:rPr lang="da-DK" sz="2800" dirty="0" smtClean="0"/>
              <a:t>Find en virksomhed (evt. jeres projektvirksomhed) der er aktiv på det danske og et udenlandsk markedet.</a:t>
            </a:r>
          </a:p>
          <a:p>
            <a:pPr>
              <a:buNone/>
            </a:pPr>
            <a:endParaRPr lang="da-DK" sz="2800" dirty="0"/>
          </a:p>
          <a:p>
            <a:pPr>
              <a:buNone/>
            </a:pPr>
            <a:r>
              <a:rPr lang="da-DK" sz="2800" dirty="0"/>
              <a:t>K</a:t>
            </a:r>
            <a:r>
              <a:rPr lang="da-DK" sz="2800" dirty="0" smtClean="0"/>
              <a:t>ommentér eventuelle forskelle i branding på de to markeder. </a:t>
            </a:r>
          </a:p>
          <a:p>
            <a:pPr>
              <a:buNone/>
            </a:pPr>
            <a:endParaRPr lang="da-DK" sz="2800" dirty="0"/>
          </a:p>
          <a:p>
            <a:pPr>
              <a:buNone/>
            </a:pPr>
            <a:r>
              <a:rPr lang="da-DK" sz="2800" dirty="0" smtClean="0"/>
              <a:t>Skitsér et designbrief for ‘jeres’ produkt/netsted/indpakning m.m.</a:t>
            </a:r>
            <a:endParaRPr lang="da-DK" sz="2600" dirty="0" smtClean="0"/>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
        <p:nvSpPr>
          <p:cNvPr id="7" name="Tekstboks 6"/>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solidFill>
                  <a:srgbClr val="FF0000"/>
                </a:solidFill>
                <a:latin typeface="+mj-lt"/>
              </a:rPr>
              <a:t>Gruppeopgave</a:t>
            </a:r>
          </a:p>
        </p:txBody>
      </p:sp>
    </p:spTree>
    <p:extLst>
      <p:ext uri="{BB962C8B-B14F-4D97-AF65-F5344CB8AC3E}">
        <p14:creationId xmlns:p14="http://schemas.microsoft.com/office/powerpoint/2010/main" val="30637418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1907704" y="476672"/>
            <a:ext cx="6912768" cy="6000792"/>
          </a:xfrm>
        </p:spPr>
        <p:txBody>
          <a:bodyPr>
            <a:normAutofit/>
          </a:bodyPr>
          <a:lstStyle/>
          <a:p>
            <a:pPr lvl="0" algn="r">
              <a:lnSpc>
                <a:spcPct val="115000"/>
              </a:lnSpc>
              <a:spcBef>
                <a:spcPts val="0"/>
              </a:spcBef>
              <a:spcAft>
                <a:spcPts val="0"/>
              </a:spcAft>
              <a:buNone/>
            </a:pPr>
            <a:r>
              <a:rPr lang="en-US" sz="2400" b="1" dirty="0" err="1" smtClean="0">
                <a:cs typeface="Arial" pitchFamily="34" charset="0"/>
              </a:rPr>
              <a:t>Browaeys</a:t>
            </a:r>
            <a:r>
              <a:rPr lang="en-US" sz="2400" b="1" dirty="0" smtClean="0">
                <a:cs typeface="Arial" pitchFamily="34" charset="0"/>
              </a:rPr>
              <a:t> </a:t>
            </a:r>
            <a:r>
              <a:rPr lang="en-US" sz="2400" b="1" dirty="0">
                <a:cs typeface="Arial" pitchFamily="34" charset="0"/>
              </a:rPr>
              <a:t>&amp; Price: Understanding cross-cultural </a:t>
            </a:r>
            <a:r>
              <a:rPr lang="en-US" sz="2400" b="1" dirty="0" smtClean="0">
                <a:cs typeface="Arial" pitchFamily="34" charset="0"/>
              </a:rPr>
              <a:t>management</a:t>
            </a:r>
            <a:r>
              <a:rPr lang="en-US" sz="2400" dirty="0" smtClean="0">
                <a:cs typeface="Arial" pitchFamily="34" charset="0"/>
              </a:rPr>
              <a:t>; </a:t>
            </a:r>
            <a:endParaRPr lang="en-US" sz="2400" dirty="0">
              <a:cs typeface="Arial" pitchFamily="34" charset="0"/>
            </a:endParaRPr>
          </a:p>
          <a:p>
            <a:pPr lvl="0" algn="r">
              <a:lnSpc>
                <a:spcPct val="115000"/>
              </a:lnSpc>
              <a:spcBef>
                <a:spcPts val="0"/>
              </a:spcBef>
              <a:spcAft>
                <a:spcPts val="0"/>
              </a:spcAft>
              <a:buNone/>
            </a:pPr>
            <a:r>
              <a:rPr lang="en-US" sz="2400" dirty="0" smtClean="0">
                <a:cs typeface="Arial" pitchFamily="34" charset="0"/>
              </a:rPr>
              <a:t>Cultural </a:t>
            </a:r>
            <a:r>
              <a:rPr lang="en-US" sz="2400" dirty="0">
                <a:cs typeface="Arial" pitchFamily="34" charset="0"/>
              </a:rPr>
              <a:t>dimensions and dilemmas</a:t>
            </a:r>
            <a:endParaRPr lang="en-US" sz="2400" dirty="0">
              <a:ea typeface="Calibri"/>
              <a:cs typeface="Arial" pitchFamily="34" charset="0"/>
            </a:endParaRPr>
          </a:p>
          <a:p>
            <a:pPr lvl="1">
              <a:buNone/>
            </a:pPr>
            <a:r>
              <a:rPr lang="da-DK" sz="2400" dirty="0" err="1" smtClean="0"/>
              <a:t>Trompenaars</a:t>
            </a:r>
            <a:r>
              <a:rPr lang="da-DK" sz="2400" dirty="0" smtClean="0"/>
              <a:t> </a:t>
            </a:r>
            <a:r>
              <a:rPr lang="da-DK" sz="2400" dirty="0"/>
              <a:t>dimensioner</a:t>
            </a:r>
          </a:p>
          <a:p>
            <a:pPr marL="514350" lvl="1" indent="-514350">
              <a:buAutoNum type="arabicPeriod"/>
            </a:pPr>
            <a:r>
              <a:rPr lang="da-DK" sz="2400" dirty="0" smtClean="0"/>
              <a:t>Universalisme versus partikularisme</a:t>
            </a:r>
          </a:p>
          <a:p>
            <a:pPr marL="514350" indent="-514350"/>
            <a:r>
              <a:rPr lang="da-DK" sz="2400" dirty="0" smtClean="0"/>
              <a:t>Universalisme: Regler, abstrakt, egalitær</a:t>
            </a:r>
            <a:endParaRPr lang="en-US" sz="2400" dirty="0" smtClean="0"/>
          </a:p>
          <a:p>
            <a:r>
              <a:rPr lang="da-DK" sz="2400" dirty="0" smtClean="0"/>
              <a:t>  Partikularisme: Undtagelser, specifik</a:t>
            </a:r>
          </a:p>
          <a:p>
            <a:pPr>
              <a:buNone/>
            </a:pPr>
            <a:endParaRPr lang="en-US" sz="2400" dirty="0"/>
          </a:p>
        </p:txBody>
      </p:sp>
      <p:sp>
        <p:nvSpPr>
          <p:cNvPr id="2" name="Pladsholder til dato 1"/>
          <p:cNvSpPr>
            <a:spLocks noGrp="1"/>
          </p:cNvSpPr>
          <p:nvPr>
            <p:ph type="dt" sz="half" idx="10"/>
          </p:nvPr>
        </p:nvSpPr>
        <p:spPr/>
        <p:txBody>
          <a:bodyPr/>
          <a:lstStyle/>
          <a:p>
            <a:fld id="{FB8BF4CD-65BA-4C20-9A4B-3CD382D0D641}" type="datetime3">
              <a:rPr lang="en-US" smtClean="0"/>
              <a:t>1 October 2018</a:t>
            </a:fld>
            <a:endParaRPr lang="en-US"/>
          </a:p>
        </p:txBody>
      </p:sp>
      <p:sp>
        <p:nvSpPr>
          <p:cNvPr id="3" name="Pladsholder til sidefod 2"/>
          <p:cNvSpPr>
            <a:spLocks noGrp="1"/>
          </p:cNvSpPr>
          <p:nvPr>
            <p:ph type="ftr" sz="quarter" idx="11"/>
          </p:nvPr>
        </p:nvSpPr>
        <p:spPr/>
        <p:txBody>
          <a:bodyPr/>
          <a:lstStyle/>
          <a:p>
            <a:r>
              <a:rPr lang="nn-NO" smtClean="0"/>
              <a:t>18 ikek 4 - Branding, Visuel identitet og Kulturens dimesioner</a:t>
            </a:r>
            <a:endParaRPr lang="en-US"/>
          </a:p>
        </p:txBody>
      </p:sp>
      <p:sp>
        <p:nvSpPr>
          <p:cNvPr id="5" name="Pladsholder til diasnummer 4"/>
          <p:cNvSpPr>
            <a:spLocks noGrp="1"/>
          </p:cNvSpPr>
          <p:nvPr>
            <p:ph type="sldNum" sz="quarter" idx="12"/>
          </p:nvPr>
        </p:nvSpPr>
        <p:spPr/>
        <p:txBody>
          <a:bodyPr/>
          <a:lstStyle/>
          <a:p>
            <a:fld id="{33199E03-433D-4AA8-929D-8FABBB8DBCFE}" type="slidenum">
              <a:rPr lang="en-US" smtClean="0"/>
              <a:pPr/>
              <a:t>106</a:t>
            </a:fld>
            <a:endParaRPr lang="en-US"/>
          </a:p>
        </p:txBody>
      </p:sp>
      <p:sp>
        <p:nvSpPr>
          <p:cNvPr id="7" name="Tekstboks 6"/>
          <p:cNvSpPr txBox="1"/>
          <p:nvPr/>
        </p:nvSpPr>
        <p:spPr>
          <a:xfrm>
            <a:off x="35496" y="616151"/>
            <a:ext cx="2160240" cy="5189113"/>
          </a:xfrm>
          <a:prstGeom prst="rect">
            <a:avLst/>
          </a:prstGeom>
          <a:noFill/>
        </p:spPr>
        <p:txBody>
          <a:bodyPr wrap="square" rtlCol="0">
            <a:spAutoFit/>
          </a:bodyPr>
          <a:lstStyle/>
          <a:p>
            <a:pPr fontAlgn="auto">
              <a:lnSpc>
                <a:spcPct val="115000"/>
              </a:lnSpc>
              <a:spcBef>
                <a:spcPts val="0"/>
              </a:spcBef>
              <a:spcAft>
                <a:spcPts val="0"/>
              </a:spcAft>
              <a:defRPr/>
            </a:pPr>
            <a:endParaRPr lang="da-DK" sz="1600" dirty="0" smtClean="0">
              <a:latin typeface="+mj-lt"/>
            </a:endParaRPr>
          </a:p>
          <a:p>
            <a:pPr fontAlgn="auto">
              <a:lnSpc>
                <a:spcPct val="115000"/>
              </a:lnSpc>
              <a:spcBef>
                <a:spcPts val="0"/>
              </a:spcBef>
              <a:spcAft>
                <a:spcPts val="0"/>
              </a:spcAft>
              <a:defRPr/>
            </a:pPr>
            <a:r>
              <a:rPr lang="da-DK" sz="1600" dirty="0" smtClean="0">
                <a:latin typeface="+mj-lt"/>
              </a:rPr>
              <a:t>Trompenaars</a:t>
            </a:r>
          </a:p>
          <a:p>
            <a:pPr lvl="1" fontAlgn="auto">
              <a:lnSpc>
                <a:spcPct val="115000"/>
              </a:lnSpc>
              <a:spcBef>
                <a:spcPts val="0"/>
              </a:spcBef>
              <a:spcAft>
                <a:spcPts val="0"/>
              </a:spcAft>
              <a:defRPr/>
            </a:pPr>
            <a:r>
              <a:rPr lang="da-DK" sz="1600" dirty="0" smtClean="0">
                <a:solidFill>
                  <a:srgbClr val="FF0000"/>
                </a:solidFill>
                <a:latin typeface="+mj-lt"/>
              </a:rPr>
              <a:t>Universalisme</a:t>
            </a:r>
          </a:p>
          <a:p>
            <a:pPr lvl="1" fontAlgn="auto">
              <a:lnSpc>
                <a:spcPct val="115000"/>
              </a:lnSpc>
              <a:spcBef>
                <a:spcPts val="0"/>
              </a:spcBef>
              <a:spcAft>
                <a:spcPts val="0"/>
              </a:spcAft>
              <a:defRPr/>
            </a:pPr>
            <a:r>
              <a:rPr lang="da-DK" sz="1600" dirty="0" smtClean="0">
                <a:latin typeface="+mj-lt"/>
              </a:rPr>
              <a:t>Individualisme</a:t>
            </a:r>
          </a:p>
          <a:p>
            <a:pPr lvl="1" fontAlgn="auto">
              <a:lnSpc>
                <a:spcPct val="115000"/>
              </a:lnSpc>
              <a:spcBef>
                <a:spcPts val="0"/>
              </a:spcBef>
              <a:spcAft>
                <a:spcPts val="0"/>
              </a:spcAft>
              <a:defRPr/>
            </a:pPr>
            <a:r>
              <a:rPr lang="da-DK" sz="1600" dirty="0" smtClean="0">
                <a:latin typeface="+mj-lt"/>
              </a:rPr>
              <a:t>Diffus/specifik</a:t>
            </a:r>
          </a:p>
          <a:p>
            <a:pPr marL="457200" lvl="2" fontAlgn="auto">
              <a:lnSpc>
                <a:spcPct val="115000"/>
              </a:lnSpc>
              <a:spcBef>
                <a:spcPts val="0"/>
              </a:spcBef>
              <a:spcAft>
                <a:spcPts val="0"/>
              </a:spcAft>
              <a:defRPr/>
            </a:pPr>
            <a:r>
              <a:rPr lang="da-DK" sz="1600" dirty="0" smtClean="0">
                <a:latin typeface="+mj-lt"/>
              </a:rPr>
              <a:t>Neutral/affektiv</a:t>
            </a:r>
          </a:p>
          <a:p>
            <a:pPr marL="457200" lvl="2" fontAlgn="auto">
              <a:lnSpc>
                <a:spcPct val="115000"/>
              </a:lnSpc>
              <a:spcBef>
                <a:spcPts val="0"/>
              </a:spcBef>
              <a:spcAft>
                <a:spcPts val="0"/>
              </a:spcAft>
              <a:defRPr/>
            </a:pPr>
            <a:r>
              <a:rPr lang="da-DK" sz="1600" dirty="0" smtClean="0">
                <a:latin typeface="+mj-lt"/>
              </a:rPr>
              <a:t>Optjent/tillagt status</a:t>
            </a:r>
          </a:p>
          <a:p>
            <a:pPr marL="457200" lvl="2" fontAlgn="auto">
              <a:lnSpc>
                <a:spcPct val="115000"/>
              </a:lnSpc>
              <a:spcBef>
                <a:spcPts val="0"/>
              </a:spcBef>
              <a:spcAft>
                <a:spcPts val="0"/>
              </a:spcAft>
              <a:defRPr/>
            </a:pPr>
            <a:r>
              <a:rPr lang="da-DK" sz="1600" dirty="0" smtClean="0">
                <a:latin typeface="+mj-lt"/>
              </a:rPr>
              <a:t>Tid</a:t>
            </a:r>
          </a:p>
          <a:p>
            <a:pPr marL="457200" lvl="2" fontAlgn="auto">
              <a:lnSpc>
                <a:spcPct val="115000"/>
              </a:lnSpc>
              <a:spcBef>
                <a:spcPts val="0"/>
              </a:spcBef>
              <a:spcAft>
                <a:spcPts val="0"/>
              </a:spcAft>
              <a:defRPr/>
            </a:pPr>
            <a:r>
              <a:rPr lang="da-DK" sz="1600" dirty="0" err="1" smtClean="0">
                <a:latin typeface="+mj-lt"/>
              </a:rPr>
              <a:t>Indrestyret</a:t>
            </a:r>
            <a:r>
              <a:rPr lang="da-DK" sz="1600" dirty="0" smtClean="0">
                <a:latin typeface="+mj-lt"/>
              </a:rPr>
              <a:t>/</a:t>
            </a:r>
          </a:p>
          <a:p>
            <a:pPr marL="457200" lvl="2" fontAlgn="auto">
              <a:lnSpc>
                <a:spcPct val="115000"/>
              </a:lnSpc>
              <a:spcBef>
                <a:spcPts val="0"/>
              </a:spcBef>
              <a:spcAft>
                <a:spcPts val="0"/>
              </a:spcAft>
              <a:defRPr/>
            </a:pPr>
            <a:r>
              <a:rPr lang="da-DK" sz="1600" dirty="0" smtClean="0">
                <a:latin typeface="+mj-lt"/>
              </a:rPr>
              <a:t>ydrestyret</a:t>
            </a:r>
            <a:endParaRPr lang="en-US" sz="1600" dirty="0">
              <a:latin typeface="+mj-lt"/>
            </a:endParaRPr>
          </a:p>
          <a:p>
            <a:pPr fontAlgn="auto">
              <a:lnSpc>
                <a:spcPct val="115000"/>
              </a:lnSpc>
              <a:spcBef>
                <a:spcPts val="0"/>
              </a:spcBef>
              <a:spcAft>
                <a:spcPts val="0"/>
              </a:spcAft>
              <a:defRPr/>
            </a:pPr>
            <a:r>
              <a:rPr lang="da-DK" sz="1600" dirty="0" smtClean="0">
                <a:latin typeface="+mj-lt"/>
              </a:rPr>
              <a:t>Hofstede</a:t>
            </a:r>
          </a:p>
          <a:p>
            <a:pPr lvl="1" fontAlgn="auto">
              <a:lnSpc>
                <a:spcPct val="115000"/>
              </a:lnSpc>
              <a:spcBef>
                <a:spcPts val="0"/>
              </a:spcBef>
              <a:spcAft>
                <a:spcPts val="0"/>
              </a:spcAft>
              <a:defRPr/>
            </a:pPr>
            <a:r>
              <a:rPr lang="da-DK" sz="1600" dirty="0" smtClean="0">
                <a:latin typeface="+mj-lt"/>
              </a:rPr>
              <a:t>Power distance</a:t>
            </a:r>
          </a:p>
          <a:p>
            <a:pPr lvl="1" fontAlgn="auto">
              <a:lnSpc>
                <a:spcPct val="115000"/>
              </a:lnSpc>
              <a:spcBef>
                <a:spcPts val="0"/>
              </a:spcBef>
              <a:spcAft>
                <a:spcPts val="0"/>
              </a:spcAft>
              <a:defRPr/>
            </a:pPr>
            <a:r>
              <a:rPr lang="da-DK" sz="1600" dirty="0" err="1" smtClean="0">
                <a:latin typeface="+mj-lt"/>
              </a:rPr>
              <a:t>Individualism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Masculinity</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Uncertainity</a:t>
            </a:r>
            <a:r>
              <a:rPr lang="da-DK" sz="1600" dirty="0" smtClean="0">
                <a:latin typeface="+mj-lt"/>
              </a:rPr>
              <a:t> </a:t>
            </a:r>
          </a:p>
          <a:p>
            <a:pPr lvl="1" fontAlgn="auto">
              <a:lnSpc>
                <a:spcPct val="115000"/>
              </a:lnSpc>
              <a:spcBef>
                <a:spcPts val="0"/>
              </a:spcBef>
              <a:spcAft>
                <a:spcPts val="0"/>
              </a:spcAft>
              <a:defRPr/>
            </a:pPr>
            <a:r>
              <a:rPr lang="da-DK" sz="1600" dirty="0" err="1" smtClean="0">
                <a:latin typeface="+mj-lt"/>
              </a:rPr>
              <a:t>Pragmatism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Indulgence</a:t>
            </a:r>
            <a:endParaRPr lang="da-DK" sz="1600" dirty="0" smtClean="0">
              <a:latin typeface="+mj-lt"/>
            </a:endParaRPr>
          </a:p>
        </p:txBody>
      </p:sp>
    </p:spTree>
    <p:extLst>
      <p:ext uri="{BB962C8B-B14F-4D97-AF65-F5344CB8AC3E}">
        <p14:creationId xmlns:p14="http://schemas.microsoft.com/office/powerpoint/2010/main" val="224519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0" y="-928718"/>
            <a:ext cx="14501802" cy="9063626"/>
          </a:xfrm>
          <a:prstGeom prst="rect">
            <a:avLst/>
          </a:prstGeom>
          <a:noFill/>
          <a:ln w="9525">
            <a:noFill/>
            <a:miter lim="800000"/>
            <a:headEnd/>
            <a:tailEnd/>
          </a:ln>
          <a:effectLst/>
        </p:spPr>
      </p:pic>
      <p:sp>
        <p:nvSpPr>
          <p:cNvPr id="5" name="Pladsholder til dato 4"/>
          <p:cNvSpPr>
            <a:spLocks noGrp="1"/>
          </p:cNvSpPr>
          <p:nvPr>
            <p:ph type="dt" sz="half" idx="10"/>
          </p:nvPr>
        </p:nvSpPr>
        <p:spPr/>
        <p:txBody>
          <a:bodyPr/>
          <a:lstStyle/>
          <a:p>
            <a:pPr>
              <a:defRPr/>
            </a:pPr>
            <a:fld id="{4D97958C-5BBC-48DD-A1A5-5579E122B600}" type="datetime3">
              <a:rPr lang="en-US" smtClean="0"/>
              <a:t>1 October 2018</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7" name="Pladsholder til diasnummer 6"/>
          <p:cNvSpPr>
            <a:spLocks noGrp="1"/>
          </p:cNvSpPr>
          <p:nvPr>
            <p:ph type="sldNum" sz="quarter" idx="12"/>
          </p:nvPr>
        </p:nvSpPr>
        <p:spPr/>
        <p:txBody>
          <a:bodyPr/>
          <a:lstStyle/>
          <a:p>
            <a:pPr>
              <a:defRPr/>
            </a:pPr>
            <a:fld id="{8E671149-3732-4DE6-B6EF-4D84A20E43BA}" type="slidenum">
              <a:rPr lang="en-US" smtClean="0"/>
              <a:pPr>
                <a:defRPr/>
              </a:pPr>
              <a:t>107</a:t>
            </a:fld>
            <a:endParaRPr lang="en-US"/>
          </a:p>
        </p:txBody>
      </p:sp>
    </p:spTree>
    <p:extLst>
      <p:ext uri="{BB962C8B-B14F-4D97-AF65-F5344CB8AC3E}">
        <p14:creationId xmlns:p14="http://schemas.microsoft.com/office/powerpoint/2010/main" val="82249565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428604"/>
            <a:ext cx="9144063" cy="5715040"/>
          </a:xfrm>
          <a:prstGeom prst="rect">
            <a:avLst/>
          </a:prstGeom>
          <a:noFill/>
          <a:ln w="9525">
            <a:noFill/>
            <a:miter lim="800000"/>
            <a:headEnd/>
            <a:tailEnd/>
          </a:ln>
          <a:effectLst/>
        </p:spPr>
      </p:pic>
      <p:sp>
        <p:nvSpPr>
          <p:cNvPr id="5" name="Pladsholder til dato 4"/>
          <p:cNvSpPr>
            <a:spLocks noGrp="1"/>
          </p:cNvSpPr>
          <p:nvPr>
            <p:ph type="dt" sz="half" idx="10"/>
          </p:nvPr>
        </p:nvSpPr>
        <p:spPr/>
        <p:txBody>
          <a:bodyPr/>
          <a:lstStyle/>
          <a:p>
            <a:pPr>
              <a:defRPr/>
            </a:pPr>
            <a:fld id="{0098BAC9-B5BA-4C70-912F-46CAA8299065}" type="datetime3">
              <a:rPr lang="en-US" smtClean="0"/>
              <a:t>1 October 2018</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7" name="Pladsholder til diasnummer 6"/>
          <p:cNvSpPr>
            <a:spLocks noGrp="1"/>
          </p:cNvSpPr>
          <p:nvPr>
            <p:ph type="sldNum" sz="quarter" idx="12"/>
          </p:nvPr>
        </p:nvSpPr>
        <p:spPr/>
        <p:txBody>
          <a:bodyPr/>
          <a:lstStyle/>
          <a:p>
            <a:pPr>
              <a:defRPr/>
            </a:pPr>
            <a:fld id="{8E671149-3732-4DE6-B6EF-4D84A20E43BA}" type="slidenum">
              <a:rPr lang="en-US" smtClean="0"/>
              <a:pPr>
                <a:defRPr/>
              </a:pPr>
              <a:t>108</a:t>
            </a:fld>
            <a:endParaRPr lang="en-US"/>
          </a:p>
        </p:txBody>
      </p:sp>
    </p:spTree>
    <p:extLst>
      <p:ext uri="{BB962C8B-B14F-4D97-AF65-F5344CB8AC3E}">
        <p14:creationId xmlns:p14="http://schemas.microsoft.com/office/powerpoint/2010/main" val="89776207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2195736" y="355456"/>
            <a:ext cx="6519668" cy="6097880"/>
          </a:xfrm>
        </p:spPr>
        <p:txBody>
          <a:bodyPr>
            <a:normAutofit fontScale="47500" lnSpcReduction="20000"/>
          </a:bodyPr>
          <a:lstStyle/>
          <a:p>
            <a:pPr>
              <a:buNone/>
            </a:pPr>
            <a:r>
              <a:rPr lang="da-DK" sz="4400" dirty="0" smtClean="0"/>
              <a:t>2. Individualisme versus kommunitarisme</a:t>
            </a:r>
          </a:p>
          <a:p>
            <a:pPr>
              <a:buNone/>
            </a:pPr>
            <a:endParaRPr lang="da-DK" sz="4400" dirty="0" smtClean="0"/>
          </a:p>
          <a:p>
            <a:r>
              <a:rPr lang="da-DK" sz="4400" dirty="0" smtClean="0"/>
              <a:t>Individualisme: Fokus på den enkelte person</a:t>
            </a:r>
            <a:endParaRPr lang="en-US" sz="4400" dirty="0" smtClean="0"/>
          </a:p>
          <a:p>
            <a:r>
              <a:rPr lang="da-DK" sz="4400" dirty="0" smtClean="0"/>
              <a:t>Kommunitarisme/kollektivisme: Gruppens interesser</a:t>
            </a:r>
          </a:p>
          <a:p>
            <a:pPr>
              <a:buNone/>
            </a:pPr>
            <a:endParaRPr lang="en-US" sz="4400" dirty="0" smtClean="0"/>
          </a:p>
          <a:p>
            <a:pPr>
              <a:buNone/>
            </a:pPr>
            <a:r>
              <a:rPr lang="en-US" sz="4400" dirty="0" err="1" smtClean="0"/>
              <a:t>Henrik</a:t>
            </a:r>
            <a:r>
              <a:rPr lang="en-US" sz="4400" dirty="0" smtClean="0"/>
              <a:t> Dahl </a:t>
            </a:r>
            <a:r>
              <a:rPr lang="en-US" sz="4400" dirty="0" err="1" smtClean="0"/>
              <a:t>skælner</a:t>
            </a:r>
            <a:r>
              <a:rPr lang="en-US" sz="4400" dirty="0" smtClean="0"/>
              <a:t> </a:t>
            </a:r>
            <a:r>
              <a:rPr lang="en-US" sz="4400" dirty="0" err="1" smtClean="0"/>
              <a:t>mellem</a:t>
            </a:r>
            <a:r>
              <a:rPr lang="en-US" sz="4400" dirty="0" smtClean="0"/>
              <a:t> </a:t>
            </a:r>
            <a:r>
              <a:rPr lang="en-US" sz="4400" dirty="0" err="1" smtClean="0"/>
              <a:t>idividualisme</a:t>
            </a:r>
            <a:r>
              <a:rPr lang="en-US" sz="4400" dirty="0" smtClean="0"/>
              <a:t> I </a:t>
            </a:r>
            <a:r>
              <a:rPr lang="en-US" sz="4400" dirty="0" err="1" smtClean="0"/>
              <a:t>forhold</a:t>
            </a:r>
            <a:r>
              <a:rPr lang="en-US" sz="4400" dirty="0" smtClean="0"/>
              <a:t> </a:t>
            </a:r>
            <a:r>
              <a:rPr lang="en-US" sz="4400" dirty="0" err="1" smtClean="0"/>
              <a:t>til</a:t>
            </a:r>
            <a:r>
              <a:rPr lang="en-US" sz="4400" dirty="0" smtClean="0"/>
              <a:t> </a:t>
            </a:r>
            <a:r>
              <a:rPr lang="en-US" sz="4400" dirty="0" err="1" smtClean="0"/>
              <a:t>det</a:t>
            </a:r>
            <a:r>
              <a:rPr lang="en-US" sz="4400" dirty="0" smtClean="0"/>
              <a:t> </a:t>
            </a:r>
            <a:r>
              <a:rPr lang="en-US" sz="4400" dirty="0" err="1" smtClean="0"/>
              <a:t>nære</a:t>
            </a:r>
            <a:r>
              <a:rPr lang="en-US" sz="4400" dirty="0" smtClean="0"/>
              <a:t> (</a:t>
            </a:r>
            <a:r>
              <a:rPr lang="en-US" sz="4400" dirty="0" err="1" smtClean="0"/>
              <a:t>familie</a:t>
            </a:r>
            <a:r>
              <a:rPr lang="en-US" sz="4400" dirty="0" smtClean="0"/>
              <a:t>/</a:t>
            </a:r>
            <a:r>
              <a:rPr lang="en-US" sz="4400" dirty="0" err="1" smtClean="0"/>
              <a:t>venner</a:t>
            </a:r>
            <a:r>
              <a:rPr lang="en-US" sz="4400" dirty="0" smtClean="0"/>
              <a:t>) </a:t>
            </a:r>
            <a:r>
              <a:rPr lang="en-US" sz="4400" dirty="0" err="1" smtClean="0"/>
              <a:t>og</a:t>
            </a:r>
            <a:r>
              <a:rPr lang="en-US" sz="4400" dirty="0" smtClean="0"/>
              <a:t> </a:t>
            </a:r>
            <a:r>
              <a:rPr lang="en-US" sz="4400" dirty="0" err="1" smtClean="0"/>
              <a:t>til</a:t>
            </a:r>
            <a:r>
              <a:rPr lang="en-US" sz="4400" dirty="0" smtClean="0"/>
              <a:t> </a:t>
            </a:r>
            <a:r>
              <a:rPr lang="en-US" sz="4400" dirty="0" err="1" smtClean="0"/>
              <a:t>samfundet</a:t>
            </a:r>
            <a:r>
              <a:rPr lang="en-US" sz="4400" dirty="0" smtClean="0"/>
              <a:t> (</a:t>
            </a:r>
            <a:r>
              <a:rPr lang="en-US" sz="4400" dirty="0" err="1" smtClean="0"/>
              <a:t>staten</a:t>
            </a:r>
            <a:r>
              <a:rPr lang="en-US" sz="4400" dirty="0" smtClean="0"/>
              <a:t>) se </a:t>
            </a:r>
            <a:r>
              <a:rPr lang="en-US" sz="4400" dirty="0" err="1" smtClean="0"/>
              <a:t>ligeledes</a:t>
            </a:r>
            <a:r>
              <a:rPr lang="en-US" sz="4400" dirty="0" smtClean="0"/>
              <a:t> </a:t>
            </a:r>
            <a:r>
              <a:rPr lang="en-US" sz="4400" dirty="0" err="1" smtClean="0"/>
              <a:t>Hofstede</a:t>
            </a:r>
            <a:r>
              <a:rPr lang="en-US" sz="4400" dirty="0" smtClean="0"/>
              <a:t>: </a:t>
            </a:r>
            <a:r>
              <a:rPr lang="en-US" sz="4400" dirty="0">
                <a:solidFill>
                  <a:srgbClr val="FF0000"/>
                </a:solidFill>
              </a:rPr>
              <a:t>The word 'collectivism' in this sense has no political meaning: it refers to the group, not to the state</a:t>
            </a:r>
            <a:endParaRPr lang="en-US" sz="4400" dirty="0" smtClean="0"/>
          </a:p>
          <a:p>
            <a:pPr marL="0" indent="0">
              <a:buNone/>
            </a:pPr>
            <a:r>
              <a:rPr lang="en-US" sz="4400" dirty="0" err="1" smtClean="0"/>
              <a:t>Historisk</a:t>
            </a:r>
            <a:r>
              <a:rPr lang="en-US" sz="4400" dirty="0" smtClean="0"/>
              <a:t> </a:t>
            </a:r>
            <a:r>
              <a:rPr lang="da-DK" sz="4400" dirty="0" smtClean="0"/>
              <a:t>(Renæssancen</a:t>
            </a:r>
            <a:r>
              <a:rPr lang="en-US" sz="4400" dirty="0" smtClean="0"/>
              <a:t>) </a:t>
            </a:r>
          </a:p>
          <a:p>
            <a:pPr lvl="1"/>
            <a:r>
              <a:rPr lang="da-DK" sz="4400" dirty="0" smtClean="0"/>
              <a:t>Kunstneren som individ og skabere – ikke som håndværker </a:t>
            </a:r>
            <a:endParaRPr lang="en-US" sz="4400" dirty="0" smtClean="0"/>
          </a:p>
          <a:p>
            <a:pPr lvl="1"/>
            <a:r>
              <a:rPr lang="da-DK" sz="4400" dirty="0" smtClean="0"/>
              <a:t>Ny selvforståelse hos en elite der ikke var adelig eller gejstlig men rig og selvsikker. </a:t>
            </a:r>
            <a:endParaRPr lang="en-US" sz="4400" dirty="0" smtClean="0"/>
          </a:p>
          <a:p>
            <a:pPr lvl="1"/>
            <a:r>
              <a:rPr lang="da-DK" sz="4400" dirty="0" smtClean="0"/>
              <a:t>Protestantisme: Direkte forhold til Gud. Skrevne love (Biblen). </a:t>
            </a:r>
            <a:endParaRPr lang="en-US" sz="4400" dirty="0" smtClean="0"/>
          </a:p>
          <a:p>
            <a:pPr lvl="1"/>
            <a:r>
              <a:rPr lang="da-DK" sz="4400" dirty="0" smtClean="0"/>
              <a:t>Katolicisme: Præsten som formidler og fortolker. </a:t>
            </a:r>
          </a:p>
        </p:txBody>
      </p:sp>
      <p:sp>
        <p:nvSpPr>
          <p:cNvPr id="2" name="Pladsholder til dato 1"/>
          <p:cNvSpPr>
            <a:spLocks noGrp="1"/>
          </p:cNvSpPr>
          <p:nvPr>
            <p:ph type="dt" sz="half" idx="10"/>
          </p:nvPr>
        </p:nvSpPr>
        <p:spPr/>
        <p:txBody>
          <a:bodyPr/>
          <a:lstStyle/>
          <a:p>
            <a:fld id="{80839BE9-8904-4091-9383-4A3AE81E6637}" type="datetime3">
              <a:rPr lang="en-US" smtClean="0"/>
              <a:t>1 October 2018</a:t>
            </a:fld>
            <a:endParaRPr lang="en-US"/>
          </a:p>
        </p:txBody>
      </p:sp>
      <p:sp>
        <p:nvSpPr>
          <p:cNvPr id="3" name="Pladsholder til sidefod 2"/>
          <p:cNvSpPr>
            <a:spLocks noGrp="1"/>
          </p:cNvSpPr>
          <p:nvPr>
            <p:ph type="ftr" sz="quarter" idx="11"/>
          </p:nvPr>
        </p:nvSpPr>
        <p:spPr/>
        <p:txBody>
          <a:bodyPr/>
          <a:lstStyle/>
          <a:p>
            <a:r>
              <a:rPr lang="nn-NO" smtClean="0"/>
              <a:t>18 ikek 4 - Branding, Visuel identitet og Kulturens dimesioner</a:t>
            </a:r>
            <a:endParaRPr lang="en-US"/>
          </a:p>
        </p:txBody>
      </p:sp>
      <p:sp>
        <p:nvSpPr>
          <p:cNvPr id="5" name="Pladsholder til diasnummer 4"/>
          <p:cNvSpPr>
            <a:spLocks noGrp="1"/>
          </p:cNvSpPr>
          <p:nvPr>
            <p:ph type="sldNum" sz="quarter" idx="12"/>
          </p:nvPr>
        </p:nvSpPr>
        <p:spPr/>
        <p:txBody>
          <a:bodyPr/>
          <a:lstStyle/>
          <a:p>
            <a:fld id="{33199E03-433D-4AA8-929D-8FABBB8DBCFE}" type="slidenum">
              <a:rPr lang="en-US" smtClean="0"/>
              <a:pPr/>
              <a:t>109</a:t>
            </a:fld>
            <a:endParaRPr lang="en-US"/>
          </a:p>
        </p:txBody>
      </p:sp>
      <p:sp>
        <p:nvSpPr>
          <p:cNvPr id="8" name="Tekstboks 7"/>
          <p:cNvSpPr txBox="1"/>
          <p:nvPr/>
        </p:nvSpPr>
        <p:spPr>
          <a:xfrm>
            <a:off x="35496" y="616151"/>
            <a:ext cx="2160240" cy="5189113"/>
          </a:xfrm>
          <a:prstGeom prst="rect">
            <a:avLst/>
          </a:prstGeom>
          <a:noFill/>
        </p:spPr>
        <p:txBody>
          <a:bodyPr wrap="square" rtlCol="0">
            <a:spAutoFit/>
          </a:bodyPr>
          <a:lstStyle/>
          <a:p>
            <a:pPr marL="0" lvl="0" indent="0" fontAlgn="auto">
              <a:lnSpc>
                <a:spcPct val="115000"/>
              </a:lnSpc>
              <a:spcBef>
                <a:spcPts val="0"/>
              </a:spcBef>
              <a:spcAft>
                <a:spcPts val="0"/>
              </a:spcAft>
              <a:buNone/>
              <a:defRPr/>
            </a:pPr>
            <a:endParaRPr lang="da-DK" sz="1600" dirty="0" smtClean="0">
              <a:latin typeface="+mj-lt"/>
            </a:endParaRPr>
          </a:p>
          <a:p>
            <a:pPr fontAlgn="auto">
              <a:lnSpc>
                <a:spcPct val="115000"/>
              </a:lnSpc>
              <a:spcBef>
                <a:spcPts val="0"/>
              </a:spcBef>
              <a:spcAft>
                <a:spcPts val="0"/>
              </a:spcAft>
              <a:defRPr/>
            </a:pPr>
            <a:r>
              <a:rPr lang="da-DK" sz="1600" dirty="0" err="1" smtClean="0">
                <a:latin typeface="+mj-lt"/>
              </a:rPr>
              <a:t>Trompenaars</a:t>
            </a:r>
            <a:endParaRPr lang="da-DK" sz="1600" dirty="0" smtClean="0">
              <a:latin typeface="+mj-lt"/>
            </a:endParaRPr>
          </a:p>
          <a:p>
            <a:pPr lvl="1" fontAlgn="auto">
              <a:lnSpc>
                <a:spcPct val="115000"/>
              </a:lnSpc>
              <a:spcBef>
                <a:spcPts val="0"/>
              </a:spcBef>
              <a:spcAft>
                <a:spcPts val="0"/>
              </a:spcAft>
              <a:defRPr/>
            </a:pPr>
            <a:r>
              <a:rPr lang="da-DK" sz="1600" dirty="0" smtClean="0">
                <a:latin typeface="+mj-lt"/>
              </a:rPr>
              <a:t>Universalisme</a:t>
            </a:r>
          </a:p>
          <a:p>
            <a:pPr lvl="1" fontAlgn="auto">
              <a:lnSpc>
                <a:spcPct val="115000"/>
              </a:lnSpc>
              <a:spcBef>
                <a:spcPts val="0"/>
              </a:spcBef>
              <a:spcAft>
                <a:spcPts val="0"/>
              </a:spcAft>
              <a:defRPr/>
            </a:pPr>
            <a:r>
              <a:rPr lang="da-DK" sz="1600" dirty="0" smtClean="0">
                <a:solidFill>
                  <a:srgbClr val="FF0000"/>
                </a:solidFill>
                <a:latin typeface="+mj-lt"/>
              </a:rPr>
              <a:t>Individualisme</a:t>
            </a:r>
          </a:p>
          <a:p>
            <a:pPr lvl="1" fontAlgn="auto">
              <a:lnSpc>
                <a:spcPct val="115000"/>
              </a:lnSpc>
              <a:spcBef>
                <a:spcPts val="0"/>
              </a:spcBef>
              <a:spcAft>
                <a:spcPts val="0"/>
              </a:spcAft>
              <a:defRPr/>
            </a:pPr>
            <a:r>
              <a:rPr lang="da-DK" sz="1600" dirty="0" smtClean="0">
                <a:latin typeface="+mj-lt"/>
              </a:rPr>
              <a:t>Diffus/specifik</a:t>
            </a:r>
          </a:p>
          <a:p>
            <a:pPr marL="457200" lvl="2" fontAlgn="auto">
              <a:lnSpc>
                <a:spcPct val="115000"/>
              </a:lnSpc>
              <a:spcBef>
                <a:spcPts val="0"/>
              </a:spcBef>
              <a:spcAft>
                <a:spcPts val="0"/>
              </a:spcAft>
              <a:defRPr/>
            </a:pPr>
            <a:r>
              <a:rPr lang="da-DK" sz="1600" dirty="0" smtClean="0">
                <a:latin typeface="+mj-lt"/>
              </a:rPr>
              <a:t>Neutral/affektiv</a:t>
            </a:r>
          </a:p>
          <a:p>
            <a:pPr marL="457200" lvl="2" fontAlgn="auto">
              <a:lnSpc>
                <a:spcPct val="115000"/>
              </a:lnSpc>
              <a:spcBef>
                <a:spcPts val="0"/>
              </a:spcBef>
              <a:spcAft>
                <a:spcPts val="0"/>
              </a:spcAft>
              <a:defRPr/>
            </a:pPr>
            <a:r>
              <a:rPr lang="da-DK" sz="1600" dirty="0" smtClean="0">
                <a:latin typeface="+mj-lt"/>
              </a:rPr>
              <a:t>Optjent/tillagt status</a:t>
            </a:r>
          </a:p>
          <a:p>
            <a:pPr marL="457200" lvl="2" fontAlgn="auto">
              <a:lnSpc>
                <a:spcPct val="115000"/>
              </a:lnSpc>
              <a:spcBef>
                <a:spcPts val="0"/>
              </a:spcBef>
              <a:spcAft>
                <a:spcPts val="0"/>
              </a:spcAft>
              <a:defRPr/>
            </a:pPr>
            <a:r>
              <a:rPr lang="da-DK" sz="1600" dirty="0" smtClean="0">
                <a:latin typeface="+mj-lt"/>
              </a:rPr>
              <a:t>Tid</a:t>
            </a:r>
          </a:p>
          <a:p>
            <a:pPr marL="457200" lvl="2" fontAlgn="auto">
              <a:lnSpc>
                <a:spcPct val="115000"/>
              </a:lnSpc>
              <a:spcBef>
                <a:spcPts val="0"/>
              </a:spcBef>
              <a:spcAft>
                <a:spcPts val="0"/>
              </a:spcAft>
              <a:defRPr/>
            </a:pPr>
            <a:r>
              <a:rPr lang="da-DK" sz="1600" dirty="0" err="1" smtClean="0">
                <a:latin typeface="+mj-lt"/>
              </a:rPr>
              <a:t>Indrestyret</a:t>
            </a:r>
            <a:r>
              <a:rPr lang="da-DK" sz="1600" dirty="0" smtClean="0">
                <a:latin typeface="+mj-lt"/>
              </a:rPr>
              <a:t>/</a:t>
            </a:r>
          </a:p>
          <a:p>
            <a:pPr marL="457200" lvl="2" fontAlgn="auto">
              <a:lnSpc>
                <a:spcPct val="115000"/>
              </a:lnSpc>
              <a:spcBef>
                <a:spcPts val="0"/>
              </a:spcBef>
              <a:spcAft>
                <a:spcPts val="0"/>
              </a:spcAft>
              <a:defRPr/>
            </a:pPr>
            <a:r>
              <a:rPr lang="da-DK" sz="1600" dirty="0" smtClean="0">
                <a:latin typeface="+mj-lt"/>
              </a:rPr>
              <a:t>ydrestyret</a:t>
            </a:r>
            <a:endParaRPr lang="en-US" sz="1600" dirty="0">
              <a:latin typeface="+mj-lt"/>
            </a:endParaRPr>
          </a:p>
          <a:p>
            <a:pPr fontAlgn="auto">
              <a:lnSpc>
                <a:spcPct val="115000"/>
              </a:lnSpc>
              <a:spcBef>
                <a:spcPts val="0"/>
              </a:spcBef>
              <a:spcAft>
                <a:spcPts val="0"/>
              </a:spcAft>
              <a:defRPr/>
            </a:pPr>
            <a:r>
              <a:rPr lang="da-DK" sz="1600" dirty="0" smtClean="0">
                <a:latin typeface="+mj-lt"/>
              </a:rPr>
              <a:t>Hofstede</a:t>
            </a:r>
          </a:p>
          <a:p>
            <a:pPr lvl="1" fontAlgn="auto">
              <a:lnSpc>
                <a:spcPct val="115000"/>
              </a:lnSpc>
              <a:spcBef>
                <a:spcPts val="0"/>
              </a:spcBef>
              <a:spcAft>
                <a:spcPts val="0"/>
              </a:spcAft>
              <a:defRPr/>
            </a:pPr>
            <a:r>
              <a:rPr lang="da-DK" sz="1600" dirty="0" smtClean="0">
                <a:latin typeface="+mj-lt"/>
              </a:rPr>
              <a:t>Power distance</a:t>
            </a:r>
          </a:p>
          <a:p>
            <a:pPr lvl="1" fontAlgn="auto">
              <a:lnSpc>
                <a:spcPct val="115000"/>
              </a:lnSpc>
              <a:spcBef>
                <a:spcPts val="0"/>
              </a:spcBef>
              <a:spcAft>
                <a:spcPts val="0"/>
              </a:spcAft>
              <a:defRPr/>
            </a:pPr>
            <a:r>
              <a:rPr lang="da-DK" sz="1600" dirty="0" err="1" smtClean="0">
                <a:latin typeface="+mj-lt"/>
              </a:rPr>
              <a:t>Individualism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Masculinity</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Uncertainity</a:t>
            </a:r>
            <a:r>
              <a:rPr lang="da-DK" sz="1600" dirty="0" smtClean="0">
                <a:latin typeface="+mj-lt"/>
              </a:rPr>
              <a:t> </a:t>
            </a:r>
          </a:p>
          <a:p>
            <a:pPr lvl="1" fontAlgn="auto">
              <a:lnSpc>
                <a:spcPct val="115000"/>
              </a:lnSpc>
              <a:spcBef>
                <a:spcPts val="0"/>
              </a:spcBef>
              <a:spcAft>
                <a:spcPts val="0"/>
              </a:spcAft>
              <a:defRPr/>
            </a:pPr>
            <a:r>
              <a:rPr lang="da-DK" sz="1600" dirty="0" err="1" smtClean="0">
                <a:latin typeface="+mj-lt"/>
              </a:rPr>
              <a:t>Pragmatism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Indulgence</a:t>
            </a:r>
            <a:endParaRPr lang="da-DK" sz="1600" dirty="0" smtClean="0">
              <a:latin typeface="+mj-lt"/>
            </a:endParaRPr>
          </a:p>
        </p:txBody>
      </p:sp>
    </p:spTree>
    <p:extLst>
      <p:ext uri="{BB962C8B-B14F-4D97-AF65-F5344CB8AC3E}">
        <p14:creationId xmlns:p14="http://schemas.microsoft.com/office/powerpoint/2010/main" val="48312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48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48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8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48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4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Pladsholder til indhold 2"/>
          <p:cNvSpPr>
            <a:spLocks noGrp="1"/>
          </p:cNvSpPr>
          <p:nvPr>
            <p:ph idx="1"/>
          </p:nvPr>
        </p:nvSpPr>
        <p:spPr/>
        <p:txBody>
          <a:bodyPr/>
          <a:lstStyle/>
          <a:p>
            <a:endParaRPr lang="en-US"/>
          </a:p>
        </p:txBody>
      </p:sp>
      <p:sp>
        <p:nvSpPr>
          <p:cNvPr id="5" name="Pladsholder til dato 4"/>
          <p:cNvSpPr>
            <a:spLocks noGrp="1"/>
          </p:cNvSpPr>
          <p:nvPr>
            <p:ph type="dt" sz="half" idx="10"/>
          </p:nvPr>
        </p:nvSpPr>
        <p:spPr/>
        <p:txBody>
          <a:bodyPr/>
          <a:lstStyle/>
          <a:p>
            <a:fld id="{904CC997-9EB7-499F-B358-AB6AFAE71BBF}" type="datetime3">
              <a:rPr lang="en-US" smtClean="0"/>
              <a:t>1 October 2018</a:t>
            </a:fld>
            <a:endParaRPr lang="en-US"/>
          </a:p>
        </p:txBody>
      </p:sp>
      <p:sp>
        <p:nvSpPr>
          <p:cNvPr id="6" name="Pladsholder til diasnummer 5"/>
          <p:cNvSpPr>
            <a:spLocks noGrp="1"/>
          </p:cNvSpPr>
          <p:nvPr>
            <p:ph type="sldNum" sz="quarter" idx="12"/>
          </p:nvPr>
        </p:nvSpPr>
        <p:spPr/>
        <p:txBody>
          <a:bodyPr/>
          <a:lstStyle/>
          <a:p>
            <a:fld id="{C340DBA5-F823-4B9E-ACF1-522F50B5F2FA}" type="slidenum">
              <a:rPr lang="en-US" smtClean="0"/>
              <a:pPr/>
              <a:t>11</a:t>
            </a:fld>
            <a:endParaRPr lang="en-US"/>
          </a:p>
        </p:txBody>
      </p:sp>
      <p:sp>
        <p:nvSpPr>
          <p:cNvPr id="7" name="Pladsholder til sidefod 6"/>
          <p:cNvSpPr>
            <a:spLocks noGrp="1"/>
          </p:cNvSpPr>
          <p:nvPr>
            <p:ph type="ftr" sz="quarter" idx="11"/>
          </p:nvPr>
        </p:nvSpPr>
        <p:spPr/>
        <p:txBody>
          <a:bodyPr/>
          <a:lstStyle/>
          <a:p>
            <a:r>
              <a:rPr lang="nn-NO" smtClean="0"/>
              <a:t>18 ikek 4 - Branding, Visuel identitet og Kulturens dimesioner</a:t>
            </a:r>
            <a:endParaRPr lang="en-US"/>
          </a:p>
        </p:txBody>
      </p:sp>
      <p:pic>
        <p:nvPicPr>
          <p:cNvPr id="4" name="Billede 3"/>
          <p:cNvPicPr>
            <a:picLocks noChangeAspect="1"/>
          </p:cNvPicPr>
          <p:nvPr/>
        </p:nvPicPr>
        <p:blipFill rotWithShape="1">
          <a:blip r:embed="rId2"/>
          <a:srcRect t="10521" b="11661"/>
          <a:stretch/>
        </p:blipFill>
        <p:spPr>
          <a:xfrm>
            <a:off x="-41082" y="620689"/>
            <a:ext cx="11021794" cy="4824535"/>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a:off x="-142908" y="0"/>
            <a:ext cx="4667250" cy="7173913"/>
          </a:xfrm>
          <a:prstGeom prst="rect">
            <a:avLst/>
          </a:prstGeom>
          <a:noFill/>
          <a:ln w="9525">
            <a:noFill/>
            <a:miter lim="800000"/>
            <a:headEnd/>
            <a:tailEnd/>
          </a:ln>
        </p:spPr>
      </p:pic>
      <p:pic>
        <p:nvPicPr>
          <p:cNvPr id="3" name="Picture 3" descr="http://192.41.13.240/artchive/d/durer/self28.jpg"/>
          <p:cNvPicPr>
            <a:picLocks noChangeAspect="1" noChangeArrowheads="1"/>
          </p:cNvPicPr>
          <p:nvPr/>
        </p:nvPicPr>
        <p:blipFill>
          <a:blip r:embed="rId3" r:link="rId4"/>
          <a:srcRect/>
          <a:stretch>
            <a:fillRect/>
          </a:stretch>
        </p:blipFill>
        <p:spPr bwMode="auto">
          <a:xfrm>
            <a:off x="4395837" y="0"/>
            <a:ext cx="4954588" cy="6858000"/>
          </a:xfrm>
          <a:prstGeom prst="rect">
            <a:avLst/>
          </a:prstGeom>
          <a:noFill/>
          <a:ln w="9525">
            <a:noFill/>
            <a:miter lim="800000"/>
            <a:headEnd/>
            <a:tailEnd/>
          </a:ln>
        </p:spPr>
      </p:pic>
      <p:sp>
        <p:nvSpPr>
          <p:cNvPr id="7" name="Pladsholder til dato 6"/>
          <p:cNvSpPr>
            <a:spLocks noGrp="1"/>
          </p:cNvSpPr>
          <p:nvPr>
            <p:ph type="dt" sz="half" idx="10"/>
          </p:nvPr>
        </p:nvSpPr>
        <p:spPr/>
        <p:txBody>
          <a:bodyPr/>
          <a:lstStyle/>
          <a:p>
            <a:pPr>
              <a:defRPr/>
            </a:pPr>
            <a:fld id="{2094614A-73EF-4176-914D-DD807F6FC6DA}" type="datetime3">
              <a:rPr lang="en-US" smtClean="0"/>
              <a:t>1 October 2018</a:t>
            </a:fld>
            <a:endParaRPr lang="en-US"/>
          </a:p>
        </p:txBody>
      </p:sp>
      <p:sp>
        <p:nvSpPr>
          <p:cNvPr id="8" name="Pladsholder til sidefod 7"/>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9" name="Pladsholder til diasnummer 8"/>
          <p:cNvSpPr>
            <a:spLocks noGrp="1"/>
          </p:cNvSpPr>
          <p:nvPr>
            <p:ph type="sldNum" sz="quarter" idx="12"/>
          </p:nvPr>
        </p:nvSpPr>
        <p:spPr/>
        <p:txBody>
          <a:bodyPr/>
          <a:lstStyle/>
          <a:p>
            <a:pPr>
              <a:defRPr/>
            </a:pPr>
            <a:fld id="{8E671149-3732-4DE6-B6EF-4D84A20E43BA}" type="slidenum">
              <a:rPr lang="en-US" smtClean="0"/>
              <a:pPr>
                <a:defRPr/>
              </a:pPr>
              <a:t>110</a:t>
            </a:fld>
            <a:endParaRPr lang="en-US"/>
          </a:p>
        </p:txBody>
      </p:sp>
    </p:spTree>
    <p:extLst>
      <p:ext uri="{BB962C8B-B14F-4D97-AF65-F5344CB8AC3E}">
        <p14:creationId xmlns:p14="http://schemas.microsoft.com/office/powerpoint/2010/main" val="110080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chool_athens"/>
          <p:cNvPicPr>
            <a:picLocks noChangeAspect="1" noChangeArrowheads="1"/>
          </p:cNvPicPr>
          <p:nvPr/>
        </p:nvPicPr>
        <p:blipFill>
          <a:blip r:embed="rId3">
            <a:lum contrast="24000"/>
          </a:blip>
          <a:srcRect/>
          <a:stretch>
            <a:fillRect/>
          </a:stretch>
        </p:blipFill>
        <p:spPr bwMode="auto">
          <a:xfrm>
            <a:off x="0" y="285729"/>
            <a:ext cx="9144000" cy="6215106"/>
          </a:xfrm>
          <a:prstGeom prst="rect">
            <a:avLst/>
          </a:prstGeom>
          <a:noFill/>
          <a:ln w="9525">
            <a:noFill/>
            <a:miter lim="800000"/>
            <a:headEnd/>
            <a:tailEnd/>
          </a:ln>
        </p:spPr>
      </p:pic>
      <p:sp>
        <p:nvSpPr>
          <p:cNvPr id="2" name="Pladsholder til dato 1"/>
          <p:cNvSpPr>
            <a:spLocks noGrp="1"/>
          </p:cNvSpPr>
          <p:nvPr>
            <p:ph type="dt" sz="half" idx="10"/>
          </p:nvPr>
        </p:nvSpPr>
        <p:spPr/>
        <p:txBody>
          <a:bodyPr/>
          <a:lstStyle/>
          <a:p>
            <a:pPr>
              <a:defRPr/>
            </a:pPr>
            <a:fld id="{F5F261FB-39B9-4F4F-8047-4BD0C26F9E36}" type="datetime3">
              <a:rPr lang="en-US" smtClean="0"/>
              <a:t>1 October 2018</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7" name="Pladsholder til diasnummer 6"/>
          <p:cNvSpPr>
            <a:spLocks noGrp="1"/>
          </p:cNvSpPr>
          <p:nvPr>
            <p:ph type="sldNum" sz="quarter" idx="12"/>
          </p:nvPr>
        </p:nvSpPr>
        <p:spPr/>
        <p:txBody>
          <a:bodyPr/>
          <a:lstStyle/>
          <a:p>
            <a:pPr>
              <a:defRPr/>
            </a:pPr>
            <a:fld id="{D3ECAD24-61B3-412D-9333-71FC72042807}" type="slidenum">
              <a:rPr lang="en-US" smtClean="0"/>
              <a:pPr>
                <a:defRPr/>
              </a:pPr>
              <a:t>111</a:t>
            </a:fld>
            <a:endParaRPr lang="en-US"/>
          </a:p>
        </p:txBody>
      </p:sp>
    </p:spTree>
    <p:extLst>
      <p:ext uri="{BB962C8B-B14F-4D97-AF65-F5344CB8AC3E}">
        <p14:creationId xmlns:p14="http://schemas.microsoft.com/office/powerpoint/2010/main" val="299342643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nvGraphicFramePr>
        <p:xfrm>
          <a:off x="2209800" y="0"/>
          <a:ext cx="4954588" cy="6858000"/>
        </p:xfrm>
        <a:graphic>
          <a:graphicData uri="http://schemas.openxmlformats.org/presentationml/2006/ole">
            <mc:AlternateContent xmlns:mc="http://schemas.openxmlformats.org/markup-compatibility/2006">
              <mc:Choice xmlns:v="urn:schemas-microsoft-com:vml" Requires="v">
                <p:oleObj spid="_x0000_s2053" name="Dokument" r:id="rId4" imgW="5544360" imgH="7677000" progId="Word.Document.8">
                  <p:embed/>
                </p:oleObj>
              </mc:Choice>
              <mc:Fallback>
                <p:oleObj name="Dokument" r:id="rId4" imgW="5544360" imgH="7677000" progId="Word.Document.8">
                  <p:embed/>
                  <p:pic>
                    <p:nvPicPr>
                      <p:cNvPr id="3074" name="Object 4"/>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2209800" y="0"/>
                        <a:ext cx="4954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Pladsholder til dato 1"/>
          <p:cNvSpPr>
            <a:spLocks noGrp="1"/>
          </p:cNvSpPr>
          <p:nvPr>
            <p:ph type="dt" sz="half" idx="10"/>
          </p:nvPr>
        </p:nvSpPr>
        <p:spPr/>
        <p:txBody>
          <a:bodyPr/>
          <a:lstStyle/>
          <a:p>
            <a:pPr>
              <a:defRPr/>
            </a:pPr>
            <a:fld id="{7D9E20B7-63F1-42BB-82A7-CBFA6B1247F6}" type="datetime3">
              <a:rPr lang="en-US" smtClean="0"/>
              <a:t>1 October 2018</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7" name="Pladsholder til diasnummer 6"/>
          <p:cNvSpPr>
            <a:spLocks noGrp="1"/>
          </p:cNvSpPr>
          <p:nvPr>
            <p:ph type="sldNum" sz="quarter" idx="12"/>
          </p:nvPr>
        </p:nvSpPr>
        <p:spPr/>
        <p:txBody>
          <a:bodyPr/>
          <a:lstStyle/>
          <a:p>
            <a:pPr>
              <a:defRPr/>
            </a:pPr>
            <a:fld id="{8E671149-3732-4DE6-B6EF-4D84A20E43BA}" type="slidenum">
              <a:rPr lang="en-US" smtClean="0"/>
              <a:pPr>
                <a:defRPr/>
              </a:pPr>
              <a:t>112</a:t>
            </a:fld>
            <a:endParaRPr lang="en-US"/>
          </a:p>
        </p:txBody>
      </p:sp>
    </p:spTree>
    <p:extLst>
      <p:ext uri="{BB962C8B-B14F-4D97-AF65-F5344CB8AC3E}">
        <p14:creationId xmlns:p14="http://schemas.microsoft.com/office/powerpoint/2010/main" val="114638893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15arnol3"/>
          <p:cNvPicPr>
            <a:picLocks noChangeAspect="1" noChangeArrowheads="1"/>
          </p:cNvPicPr>
          <p:nvPr/>
        </p:nvPicPr>
        <p:blipFill>
          <a:blip r:embed="rId2"/>
          <a:srcRect/>
          <a:stretch>
            <a:fillRect/>
          </a:stretch>
        </p:blipFill>
        <p:spPr bwMode="auto">
          <a:xfrm>
            <a:off x="1600200" y="-1905000"/>
            <a:ext cx="6346825" cy="8763000"/>
          </a:xfrm>
          <a:prstGeom prst="rect">
            <a:avLst/>
          </a:prstGeom>
          <a:noFill/>
          <a:ln w="9525">
            <a:noFill/>
            <a:miter lim="800000"/>
            <a:headEnd/>
            <a:tailEnd/>
          </a:ln>
        </p:spPr>
      </p:pic>
      <p:sp>
        <p:nvSpPr>
          <p:cNvPr id="2" name="Pladsholder til dato 1"/>
          <p:cNvSpPr>
            <a:spLocks noGrp="1"/>
          </p:cNvSpPr>
          <p:nvPr>
            <p:ph type="dt" sz="half" idx="10"/>
          </p:nvPr>
        </p:nvSpPr>
        <p:spPr/>
        <p:txBody>
          <a:bodyPr/>
          <a:lstStyle/>
          <a:p>
            <a:pPr>
              <a:defRPr/>
            </a:pPr>
            <a:fld id="{0623C8BA-FAB5-463B-9B26-55542F4DB127}" type="datetime3">
              <a:rPr lang="en-US" smtClean="0"/>
              <a:t>1 October 2018</a:t>
            </a:fld>
            <a:endParaRPr lang="en-US"/>
          </a:p>
        </p:txBody>
      </p:sp>
      <p:sp>
        <p:nvSpPr>
          <p:cNvPr id="3" name="Pladsholder til sidefod 2"/>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4" name="Pladsholder til diasnummer 3"/>
          <p:cNvSpPr>
            <a:spLocks noGrp="1"/>
          </p:cNvSpPr>
          <p:nvPr>
            <p:ph type="sldNum" sz="quarter" idx="12"/>
          </p:nvPr>
        </p:nvSpPr>
        <p:spPr/>
        <p:txBody>
          <a:bodyPr/>
          <a:lstStyle/>
          <a:p>
            <a:pPr>
              <a:defRPr/>
            </a:pPr>
            <a:fld id="{8E671149-3732-4DE6-B6EF-4D84A20E43BA}" type="slidenum">
              <a:rPr lang="en-US" smtClean="0"/>
              <a:pPr>
                <a:defRPr/>
              </a:pPr>
              <a:t>113</a:t>
            </a:fld>
            <a:endParaRPr lang="en-US"/>
          </a:p>
        </p:txBody>
      </p:sp>
    </p:spTree>
    <p:extLst>
      <p:ext uri="{BB962C8B-B14F-4D97-AF65-F5344CB8AC3E}">
        <p14:creationId xmlns:p14="http://schemas.microsoft.com/office/powerpoint/2010/main" val="168958689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2051720" y="1000108"/>
            <a:ext cx="6677914" cy="4935558"/>
          </a:xfrm>
        </p:spPr>
        <p:txBody>
          <a:bodyPr>
            <a:noAutofit/>
          </a:bodyPr>
          <a:lstStyle/>
          <a:p>
            <a:pPr marL="342900" lvl="1" indent="-342900">
              <a:lnSpc>
                <a:spcPct val="90000"/>
              </a:lnSpc>
              <a:buNone/>
            </a:pPr>
            <a:r>
              <a:rPr lang="en-US" dirty="0" smtClean="0"/>
              <a:t>3. </a:t>
            </a:r>
            <a:r>
              <a:rPr lang="da-DK" dirty="0" smtClean="0"/>
              <a:t>Specifik afgrænsning versus diffus afgrænsning</a:t>
            </a:r>
          </a:p>
          <a:p>
            <a:pPr>
              <a:lnSpc>
                <a:spcPct val="90000"/>
              </a:lnSpc>
              <a:buFontTx/>
              <a:buNone/>
            </a:pPr>
            <a:endParaRPr lang="en-US" sz="2800" dirty="0"/>
          </a:p>
          <a:p>
            <a:pPr>
              <a:lnSpc>
                <a:spcPct val="90000"/>
              </a:lnSpc>
            </a:pPr>
            <a:r>
              <a:rPr lang="en-US" sz="2800" dirty="0" err="1" smtClean="0"/>
              <a:t>Hvor</a:t>
            </a:r>
            <a:r>
              <a:rPr lang="en-US" sz="2800" dirty="0" smtClean="0"/>
              <a:t> </a:t>
            </a:r>
            <a:r>
              <a:rPr lang="en-US" sz="2800" dirty="0" err="1" smtClean="0"/>
              <a:t>dybt</a:t>
            </a:r>
            <a:r>
              <a:rPr lang="en-US" sz="2800" dirty="0" smtClean="0"/>
              <a:t> </a:t>
            </a:r>
            <a:r>
              <a:rPr lang="en-US" sz="2800" dirty="0" err="1" smtClean="0"/>
              <a:t>involverer</a:t>
            </a:r>
            <a:r>
              <a:rPr lang="en-US" sz="2800" dirty="0" smtClean="0"/>
              <a:t> man sig?</a:t>
            </a:r>
            <a:endParaRPr lang="en-US" sz="2800" dirty="0"/>
          </a:p>
          <a:p>
            <a:pPr>
              <a:lnSpc>
                <a:spcPct val="90000"/>
              </a:lnSpc>
            </a:pPr>
            <a:r>
              <a:rPr lang="en-US" sz="2800" dirty="0" smtClean="0"/>
              <a:t>Et </a:t>
            </a:r>
            <a:r>
              <a:rPr lang="en-US" sz="2800" dirty="0" err="1" smtClean="0"/>
              <a:t>spørgsmål</a:t>
            </a:r>
            <a:r>
              <a:rPr lang="en-US" sz="2800" dirty="0" smtClean="0"/>
              <a:t> </a:t>
            </a:r>
            <a:r>
              <a:rPr lang="en-US" sz="2800" dirty="0" err="1" smtClean="0"/>
              <a:t>om</a:t>
            </a:r>
            <a:r>
              <a:rPr lang="en-US" sz="2800" dirty="0" smtClean="0"/>
              <a:t> </a:t>
            </a:r>
            <a:r>
              <a:rPr lang="en-US" sz="2800" dirty="0" err="1" smtClean="0"/>
              <a:t>prioritet</a:t>
            </a:r>
            <a:r>
              <a:rPr lang="en-US" sz="2800" dirty="0" smtClean="0"/>
              <a:t>: Starter man med </a:t>
            </a:r>
            <a:r>
              <a:rPr lang="en-US" sz="2800" dirty="0" err="1" smtClean="0"/>
              <a:t>aftalens</a:t>
            </a:r>
            <a:r>
              <a:rPr lang="en-US" sz="2800" dirty="0" smtClean="0"/>
              <a:t> </a:t>
            </a:r>
            <a:r>
              <a:rPr lang="en-US" sz="2800" dirty="0" err="1" smtClean="0"/>
              <a:t>specifikke</a:t>
            </a:r>
            <a:r>
              <a:rPr lang="en-US" sz="2800" dirty="0" smtClean="0"/>
              <a:t> </a:t>
            </a:r>
            <a:r>
              <a:rPr lang="en-US" sz="2800" dirty="0" err="1" smtClean="0"/>
              <a:t>indhold</a:t>
            </a:r>
            <a:r>
              <a:rPr lang="en-US" sz="2800" dirty="0" smtClean="0"/>
              <a:t> (deal-</a:t>
            </a:r>
            <a:r>
              <a:rPr lang="en-US" sz="2800" dirty="0" err="1" smtClean="0"/>
              <a:t>focussed</a:t>
            </a:r>
            <a:r>
              <a:rPr lang="en-US" sz="2800" dirty="0" smtClean="0"/>
              <a:t>) – </a:t>
            </a:r>
            <a:r>
              <a:rPr lang="en-US" sz="2800" dirty="0" err="1" smtClean="0"/>
              <a:t>eller</a:t>
            </a:r>
            <a:r>
              <a:rPr lang="en-US" sz="2800" dirty="0" smtClean="0"/>
              <a:t> </a:t>
            </a:r>
            <a:r>
              <a:rPr lang="en-US" sz="2800" dirty="0" err="1" smtClean="0"/>
              <a:t>har</a:t>
            </a:r>
            <a:r>
              <a:rPr lang="en-US" sz="2800" dirty="0" smtClean="0"/>
              <a:t> man en </a:t>
            </a:r>
            <a:r>
              <a:rPr lang="en-US" sz="2800" dirty="0" err="1" smtClean="0"/>
              <a:t>diffus</a:t>
            </a:r>
            <a:r>
              <a:rPr lang="en-US" sz="2800" dirty="0" smtClean="0"/>
              <a:t> </a:t>
            </a:r>
            <a:r>
              <a:rPr lang="en-US" sz="2800" dirty="0" err="1" smtClean="0"/>
              <a:t>tilgang</a:t>
            </a:r>
            <a:r>
              <a:rPr lang="en-US" sz="2800" dirty="0" smtClean="0"/>
              <a:t> </a:t>
            </a:r>
            <a:r>
              <a:rPr lang="en-US" sz="2800" dirty="0" err="1" smtClean="0"/>
              <a:t>til</a:t>
            </a:r>
            <a:r>
              <a:rPr lang="en-US" sz="2800" dirty="0" smtClean="0"/>
              <a:t> </a:t>
            </a:r>
            <a:r>
              <a:rPr lang="en-US" sz="2800" dirty="0" err="1" smtClean="0"/>
              <a:t>aftalen</a:t>
            </a:r>
            <a:r>
              <a:rPr lang="en-US" sz="2800" dirty="0" smtClean="0"/>
              <a:t> </a:t>
            </a:r>
            <a:r>
              <a:rPr lang="en-US" sz="2800" dirty="0" err="1" smtClean="0"/>
              <a:t>gennem</a:t>
            </a:r>
            <a:r>
              <a:rPr lang="en-US" sz="2800" dirty="0" smtClean="0"/>
              <a:t> den </a:t>
            </a:r>
            <a:r>
              <a:rPr lang="en-US" sz="2800" dirty="0" err="1" smtClean="0"/>
              <a:t>personlige</a:t>
            </a:r>
            <a:r>
              <a:rPr lang="en-US" sz="2800" dirty="0" smtClean="0"/>
              <a:t> relation (relationship-focused)?</a:t>
            </a:r>
            <a:endParaRPr lang="en-US" sz="2800" dirty="0"/>
          </a:p>
          <a:p>
            <a:pPr>
              <a:lnSpc>
                <a:spcPct val="90000"/>
              </a:lnSpc>
            </a:pPr>
            <a:r>
              <a:rPr lang="en-US" sz="2800" dirty="0" smtClean="0"/>
              <a:t>I diffuse </a:t>
            </a:r>
            <a:r>
              <a:rPr lang="en-US" sz="2800" dirty="0" err="1" smtClean="0"/>
              <a:t>kulturer</a:t>
            </a:r>
            <a:r>
              <a:rPr lang="en-US" sz="2800" dirty="0" smtClean="0"/>
              <a:t> </a:t>
            </a:r>
            <a:r>
              <a:rPr lang="en-US" sz="2800" dirty="0" err="1" smtClean="0"/>
              <a:t>er</a:t>
            </a:r>
            <a:r>
              <a:rPr lang="en-US" sz="2800" dirty="0" smtClean="0"/>
              <a:t> </a:t>
            </a:r>
            <a:r>
              <a:rPr lang="en-US" sz="2800" dirty="0" err="1" smtClean="0"/>
              <a:t>logiske</a:t>
            </a:r>
            <a:r>
              <a:rPr lang="en-US" sz="2800" dirty="0" smtClean="0"/>
              <a:t> </a:t>
            </a:r>
            <a:r>
              <a:rPr lang="en-US" sz="2800" dirty="0" err="1" smtClean="0"/>
              <a:t>argumenter</a:t>
            </a:r>
            <a:r>
              <a:rPr lang="en-US" sz="2800" dirty="0" smtClean="0"/>
              <a:t> </a:t>
            </a:r>
            <a:r>
              <a:rPr lang="en-US" sz="2800" dirty="0" err="1" smtClean="0"/>
              <a:t>mindre</a:t>
            </a:r>
            <a:r>
              <a:rPr lang="en-US" sz="2800" dirty="0" smtClean="0"/>
              <a:t> </a:t>
            </a:r>
            <a:r>
              <a:rPr lang="en-US" sz="2800" dirty="0" err="1" smtClean="0"/>
              <a:t>vigtige</a:t>
            </a:r>
            <a:r>
              <a:rPr lang="en-US" sz="2800" dirty="0" smtClean="0"/>
              <a:t> end </a:t>
            </a:r>
            <a:r>
              <a:rPr lang="en-US" sz="2800" dirty="0" err="1" smtClean="0"/>
              <a:t>personlige</a:t>
            </a:r>
            <a:r>
              <a:rPr lang="en-US" sz="2800" dirty="0" smtClean="0"/>
              <a:t> </a:t>
            </a:r>
            <a:r>
              <a:rPr lang="en-US" sz="2800" dirty="0" err="1" smtClean="0"/>
              <a:t>forhold</a:t>
            </a:r>
            <a:r>
              <a:rPr lang="en-US" sz="2800" dirty="0" smtClean="0"/>
              <a:t> </a:t>
            </a:r>
            <a:r>
              <a:rPr lang="en-US" sz="2800" dirty="0" err="1" smtClean="0"/>
              <a:t>og</a:t>
            </a:r>
            <a:r>
              <a:rPr lang="en-US" sz="2800" dirty="0" smtClean="0"/>
              <a:t> </a:t>
            </a:r>
            <a:r>
              <a:rPr lang="en-US" sz="2800" dirty="0" err="1" smtClean="0"/>
              <a:t>forbindelser</a:t>
            </a:r>
            <a:r>
              <a:rPr lang="en-US" sz="2800" dirty="0" smtClean="0"/>
              <a:t>.</a:t>
            </a:r>
            <a:endParaRPr lang="en-US" sz="2800" dirty="0"/>
          </a:p>
        </p:txBody>
      </p:sp>
      <p:sp>
        <p:nvSpPr>
          <p:cNvPr id="2" name="Pladsholder til dato 1"/>
          <p:cNvSpPr>
            <a:spLocks noGrp="1"/>
          </p:cNvSpPr>
          <p:nvPr>
            <p:ph type="dt" sz="half" idx="10"/>
          </p:nvPr>
        </p:nvSpPr>
        <p:spPr/>
        <p:txBody>
          <a:bodyPr/>
          <a:lstStyle/>
          <a:p>
            <a:pPr>
              <a:defRPr/>
            </a:pPr>
            <a:fld id="{FCB4F441-71CE-4D0B-99C0-928817BE62B5}" type="datetime3">
              <a:rPr lang="en-US" smtClean="0"/>
              <a:t>1 October 2018</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7" name="Pladsholder til diasnummer 6"/>
          <p:cNvSpPr>
            <a:spLocks noGrp="1"/>
          </p:cNvSpPr>
          <p:nvPr>
            <p:ph type="sldNum" sz="quarter" idx="12"/>
          </p:nvPr>
        </p:nvSpPr>
        <p:spPr/>
        <p:txBody>
          <a:bodyPr/>
          <a:lstStyle/>
          <a:p>
            <a:pPr>
              <a:defRPr/>
            </a:pPr>
            <a:fld id="{95138D2B-9F13-4FEC-AFDA-58A58D2D66DA}" type="slidenum">
              <a:rPr lang="en-US" smtClean="0"/>
              <a:pPr>
                <a:defRPr/>
              </a:pPr>
              <a:t>114</a:t>
            </a:fld>
            <a:endParaRPr lang="en-US"/>
          </a:p>
        </p:txBody>
      </p:sp>
      <p:sp>
        <p:nvSpPr>
          <p:cNvPr id="9" name="Tekstboks 8"/>
          <p:cNvSpPr txBox="1"/>
          <p:nvPr/>
        </p:nvSpPr>
        <p:spPr>
          <a:xfrm>
            <a:off x="35496" y="616151"/>
            <a:ext cx="2160240" cy="518911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da-DK" sz="1600" dirty="0" smtClean="0">
                <a:latin typeface="+mj-lt"/>
              </a:rPr>
              <a:t>Opsamling</a:t>
            </a:r>
          </a:p>
          <a:p>
            <a:pPr fontAlgn="auto">
              <a:lnSpc>
                <a:spcPct val="115000"/>
              </a:lnSpc>
              <a:spcBef>
                <a:spcPts val="0"/>
              </a:spcBef>
              <a:spcAft>
                <a:spcPts val="0"/>
              </a:spcAft>
              <a:defRPr/>
            </a:pPr>
            <a:r>
              <a:rPr lang="da-DK" sz="1600" dirty="0" err="1" smtClean="0">
                <a:latin typeface="+mj-lt"/>
              </a:rPr>
              <a:t>Trompenaars</a:t>
            </a:r>
            <a:endParaRPr lang="da-DK" sz="1600" dirty="0" smtClean="0">
              <a:latin typeface="+mj-lt"/>
            </a:endParaRPr>
          </a:p>
          <a:p>
            <a:pPr lvl="1" fontAlgn="auto">
              <a:lnSpc>
                <a:spcPct val="115000"/>
              </a:lnSpc>
              <a:spcBef>
                <a:spcPts val="0"/>
              </a:spcBef>
              <a:spcAft>
                <a:spcPts val="0"/>
              </a:spcAft>
              <a:defRPr/>
            </a:pPr>
            <a:r>
              <a:rPr lang="da-DK" sz="1600" dirty="0" smtClean="0">
                <a:latin typeface="+mj-lt"/>
              </a:rPr>
              <a:t>Universalisme</a:t>
            </a:r>
          </a:p>
          <a:p>
            <a:pPr lvl="1" fontAlgn="auto">
              <a:lnSpc>
                <a:spcPct val="115000"/>
              </a:lnSpc>
              <a:spcBef>
                <a:spcPts val="0"/>
              </a:spcBef>
              <a:spcAft>
                <a:spcPts val="0"/>
              </a:spcAft>
              <a:defRPr/>
            </a:pPr>
            <a:r>
              <a:rPr lang="da-DK" sz="1600" dirty="0" smtClean="0">
                <a:latin typeface="+mj-lt"/>
              </a:rPr>
              <a:t>Individualisme</a:t>
            </a:r>
          </a:p>
          <a:p>
            <a:pPr lvl="1" fontAlgn="auto">
              <a:lnSpc>
                <a:spcPct val="115000"/>
              </a:lnSpc>
              <a:spcBef>
                <a:spcPts val="0"/>
              </a:spcBef>
              <a:spcAft>
                <a:spcPts val="0"/>
              </a:spcAft>
              <a:defRPr/>
            </a:pPr>
            <a:r>
              <a:rPr lang="da-DK" sz="1600" dirty="0" smtClean="0">
                <a:solidFill>
                  <a:srgbClr val="FF0000"/>
                </a:solidFill>
                <a:latin typeface="+mj-lt"/>
              </a:rPr>
              <a:t>Diffus/specifik</a:t>
            </a:r>
          </a:p>
          <a:p>
            <a:pPr marL="457200" lvl="2" fontAlgn="auto">
              <a:lnSpc>
                <a:spcPct val="115000"/>
              </a:lnSpc>
              <a:spcBef>
                <a:spcPts val="0"/>
              </a:spcBef>
              <a:spcAft>
                <a:spcPts val="0"/>
              </a:spcAft>
              <a:defRPr/>
            </a:pPr>
            <a:r>
              <a:rPr lang="da-DK" sz="1600" dirty="0" smtClean="0">
                <a:latin typeface="+mj-lt"/>
              </a:rPr>
              <a:t>Neutral/affektiv</a:t>
            </a:r>
          </a:p>
          <a:p>
            <a:pPr marL="457200" lvl="2" fontAlgn="auto">
              <a:lnSpc>
                <a:spcPct val="115000"/>
              </a:lnSpc>
              <a:spcBef>
                <a:spcPts val="0"/>
              </a:spcBef>
              <a:spcAft>
                <a:spcPts val="0"/>
              </a:spcAft>
              <a:defRPr/>
            </a:pPr>
            <a:r>
              <a:rPr lang="da-DK" sz="1600" dirty="0" smtClean="0">
                <a:latin typeface="+mj-lt"/>
              </a:rPr>
              <a:t>Optjent/tillagt status</a:t>
            </a:r>
          </a:p>
          <a:p>
            <a:pPr marL="457200" lvl="2" fontAlgn="auto">
              <a:lnSpc>
                <a:spcPct val="115000"/>
              </a:lnSpc>
              <a:spcBef>
                <a:spcPts val="0"/>
              </a:spcBef>
              <a:spcAft>
                <a:spcPts val="0"/>
              </a:spcAft>
              <a:defRPr/>
            </a:pPr>
            <a:r>
              <a:rPr lang="da-DK" sz="1600" dirty="0" smtClean="0">
                <a:latin typeface="+mj-lt"/>
              </a:rPr>
              <a:t>Tid</a:t>
            </a:r>
          </a:p>
          <a:p>
            <a:pPr marL="457200" lvl="2" fontAlgn="auto">
              <a:lnSpc>
                <a:spcPct val="115000"/>
              </a:lnSpc>
              <a:spcBef>
                <a:spcPts val="0"/>
              </a:spcBef>
              <a:spcAft>
                <a:spcPts val="0"/>
              </a:spcAft>
              <a:defRPr/>
            </a:pPr>
            <a:r>
              <a:rPr lang="da-DK" sz="1600" dirty="0" err="1" smtClean="0">
                <a:latin typeface="+mj-lt"/>
              </a:rPr>
              <a:t>Indrestyret</a:t>
            </a:r>
            <a:r>
              <a:rPr lang="da-DK" sz="1600" dirty="0" smtClean="0">
                <a:latin typeface="+mj-lt"/>
              </a:rPr>
              <a:t>/</a:t>
            </a:r>
          </a:p>
          <a:p>
            <a:pPr marL="457200" lvl="2" fontAlgn="auto">
              <a:lnSpc>
                <a:spcPct val="115000"/>
              </a:lnSpc>
              <a:spcBef>
                <a:spcPts val="0"/>
              </a:spcBef>
              <a:spcAft>
                <a:spcPts val="0"/>
              </a:spcAft>
              <a:defRPr/>
            </a:pPr>
            <a:r>
              <a:rPr lang="da-DK" sz="1600" dirty="0" smtClean="0">
                <a:latin typeface="+mj-lt"/>
              </a:rPr>
              <a:t>ydrestyret</a:t>
            </a:r>
            <a:endParaRPr lang="en-US" sz="1600" dirty="0">
              <a:latin typeface="+mj-lt"/>
            </a:endParaRPr>
          </a:p>
          <a:p>
            <a:pPr fontAlgn="auto">
              <a:lnSpc>
                <a:spcPct val="115000"/>
              </a:lnSpc>
              <a:spcBef>
                <a:spcPts val="0"/>
              </a:spcBef>
              <a:spcAft>
                <a:spcPts val="0"/>
              </a:spcAft>
              <a:defRPr/>
            </a:pPr>
            <a:r>
              <a:rPr lang="da-DK" sz="1600" dirty="0" smtClean="0">
                <a:latin typeface="+mj-lt"/>
              </a:rPr>
              <a:t>Hofstede</a:t>
            </a:r>
          </a:p>
          <a:p>
            <a:pPr lvl="1" fontAlgn="auto">
              <a:lnSpc>
                <a:spcPct val="115000"/>
              </a:lnSpc>
              <a:spcBef>
                <a:spcPts val="0"/>
              </a:spcBef>
              <a:spcAft>
                <a:spcPts val="0"/>
              </a:spcAft>
              <a:defRPr/>
            </a:pPr>
            <a:r>
              <a:rPr lang="da-DK" sz="1600" dirty="0" smtClean="0">
                <a:latin typeface="+mj-lt"/>
              </a:rPr>
              <a:t>Power distance</a:t>
            </a:r>
          </a:p>
          <a:p>
            <a:pPr lvl="1" fontAlgn="auto">
              <a:lnSpc>
                <a:spcPct val="115000"/>
              </a:lnSpc>
              <a:spcBef>
                <a:spcPts val="0"/>
              </a:spcBef>
              <a:spcAft>
                <a:spcPts val="0"/>
              </a:spcAft>
              <a:defRPr/>
            </a:pPr>
            <a:r>
              <a:rPr lang="da-DK" sz="1600" dirty="0" err="1" smtClean="0">
                <a:latin typeface="+mj-lt"/>
              </a:rPr>
              <a:t>Individualism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Masculinity</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Uncertainity</a:t>
            </a:r>
            <a:r>
              <a:rPr lang="da-DK" sz="1600" dirty="0" smtClean="0">
                <a:latin typeface="+mj-lt"/>
              </a:rPr>
              <a:t> </a:t>
            </a:r>
          </a:p>
          <a:p>
            <a:pPr lvl="1" fontAlgn="auto">
              <a:lnSpc>
                <a:spcPct val="115000"/>
              </a:lnSpc>
              <a:spcBef>
                <a:spcPts val="0"/>
              </a:spcBef>
              <a:spcAft>
                <a:spcPts val="0"/>
              </a:spcAft>
              <a:defRPr/>
            </a:pPr>
            <a:r>
              <a:rPr lang="da-DK" sz="1600" dirty="0" err="1" smtClean="0">
                <a:latin typeface="+mj-lt"/>
              </a:rPr>
              <a:t>Pragmatism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Indulgence</a:t>
            </a:r>
            <a:endParaRPr lang="da-DK" sz="1600" dirty="0" smtClean="0">
              <a:latin typeface="+mj-lt"/>
            </a:endParaRPr>
          </a:p>
        </p:txBody>
      </p:sp>
    </p:spTree>
    <p:extLst>
      <p:ext uri="{BB962C8B-B14F-4D97-AF65-F5344CB8AC3E}">
        <p14:creationId xmlns:p14="http://schemas.microsoft.com/office/powerpoint/2010/main" val="75685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2051720" y="214290"/>
            <a:ext cx="6806560" cy="6215106"/>
          </a:xfrm>
        </p:spPr>
        <p:txBody>
          <a:bodyPr>
            <a:noAutofit/>
          </a:bodyPr>
          <a:lstStyle/>
          <a:p>
            <a:pPr marL="342900" lvl="1" indent="-342900">
              <a:buNone/>
            </a:pPr>
            <a:r>
              <a:rPr lang="en-US" sz="2400" dirty="0" smtClean="0"/>
              <a:t>4</a:t>
            </a:r>
            <a:r>
              <a:rPr lang="en-US" dirty="0" smtClean="0"/>
              <a:t>. </a:t>
            </a:r>
            <a:r>
              <a:rPr lang="da-DK" dirty="0" smtClean="0"/>
              <a:t>Neutral versus affektiv</a:t>
            </a:r>
            <a:endParaRPr lang="en-US" dirty="0" smtClean="0"/>
          </a:p>
          <a:p>
            <a:pPr>
              <a:buFontTx/>
              <a:buNone/>
            </a:pPr>
            <a:r>
              <a:rPr lang="da-DK" sz="2800" dirty="0" smtClean="0"/>
              <a:t>Neutral: Stram kontrol af følelser</a:t>
            </a:r>
          </a:p>
          <a:p>
            <a:pPr>
              <a:buFontTx/>
              <a:buNone/>
            </a:pPr>
            <a:r>
              <a:rPr lang="da-DK" sz="2800" dirty="0" smtClean="0"/>
              <a:t>Affektiv: Brug af følelser</a:t>
            </a:r>
          </a:p>
          <a:p>
            <a:pPr>
              <a:buFontTx/>
              <a:buNone/>
            </a:pPr>
            <a:r>
              <a:rPr lang="en-US" sz="2400" dirty="0" smtClean="0"/>
              <a:t>Richard </a:t>
            </a:r>
            <a:r>
              <a:rPr lang="en-US" sz="2400" dirty="0" err="1" smtClean="0"/>
              <a:t>Gesteland</a:t>
            </a:r>
            <a:r>
              <a:rPr lang="en-US" sz="2400" dirty="0" smtClean="0"/>
              <a:t> (Cross-cultural Business </a:t>
            </a:r>
            <a:r>
              <a:rPr lang="en-US" sz="2400" dirty="0" err="1" smtClean="0"/>
              <a:t>Behaviour</a:t>
            </a:r>
            <a:r>
              <a:rPr lang="en-US" sz="2400" dirty="0" smtClean="0"/>
              <a:t>)</a:t>
            </a:r>
            <a:endParaRPr lang="en-US" sz="2400" dirty="0"/>
          </a:p>
          <a:p>
            <a:pPr>
              <a:buFontTx/>
              <a:buNone/>
            </a:pPr>
            <a:r>
              <a:rPr lang="en-US" sz="2400" dirty="0" err="1"/>
              <a:t>Paraverbal</a:t>
            </a:r>
            <a:r>
              <a:rPr lang="en-US" sz="2400" dirty="0"/>
              <a:t> </a:t>
            </a:r>
            <a:r>
              <a:rPr lang="en-US" sz="2400" dirty="0" smtClean="0"/>
              <a:t>communication</a:t>
            </a:r>
            <a:endParaRPr lang="en-US" sz="2400" dirty="0"/>
          </a:p>
          <a:p>
            <a:r>
              <a:rPr lang="en-US" sz="2400" dirty="0"/>
              <a:t>Voice volume</a:t>
            </a:r>
          </a:p>
          <a:p>
            <a:r>
              <a:rPr lang="en-US" sz="2400" dirty="0"/>
              <a:t>Use of silence</a:t>
            </a:r>
          </a:p>
          <a:p>
            <a:r>
              <a:rPr lang="en-US" sz="2400" dirty="0"/>
              <a:t>Conversational overlap</a:t>
            </a:r>
          </a:p>
          <a:p>
            <a:pPr>
              <a:buFontTx/>
              <a:buNone/>
            </a:pPr>
            <a:r>
              <a:rPr lang="en-US" sz="2400" dirty="0"/>
              <a:t>Nonverbal communication</a:t>
            </a:r>
          </a:p>
          <a:p>
            <a:r>
              <a:rPr lang="en-US" sz="2400" dirty="0" err="1"/>
              <a:t>Proxemics</a:t>
            </a:r>
            <a:r>
              <a:rPr lang="en-US" sz="2400" dirty="0"/>
              <a:t> (Use of space)</a:t>
            </a:r>
          </a:p>
          <a:p>
            <a:r>
              <a:rPr lang="en-US" sz="2400" dirty="0" err="1"/>
              <a:t>Haptics</a:t>
            </a:r>
            <a:r>
              <a:rPr lang="en-US" sz="2400" dirty="0"/>
              <a:t> (Touch behavior)</a:t>
            </a:r>
          </a:p>
          <a:p>
            <a:r>
              <a:rPr lang="en-US" sz="2400" dirty="0" err="1"/>
              <a:t>Oculesics</a:t>
            </a:r>
            <a:r>
              <a:rPr lang="en-US" sz="2400" dirty="0"/>
              <a:t> (Intense/Indirect eye contact)</a:t>
            </a:r>
          </a:p>
          <a:p>
            <a:r>
              <a:rPr lang="en-US" sz="2400" dirty="0"/>
              <a:t>Kinesics (Ambiguous hand and arm gestures)</a:t>
            </a:r>
          </a:p>
        </p:txBody>
      </p:sp>
      <p:sp>
        <p:nvSpPr>
          <p:cNvPr id="2" name="Pladsholder til dato 1"/>
          <p:cNvSpPr>
            <a:spLocks noGrp="1"/>
          </p:cNvSpPr>
          <p:nvPr>
            <p:ph type="dt" sz="half" idx="10"/>
          </p:nvPr>
        </p:nvSpPr>
        <p:spPr/>
        <p:txBody>
          <a:bodyPr/>
          <a:lstStyle/>
          <a:p>
            <a:pPr>
              <a:defRPr/>
            </a:pPr>
            <a:fld id="{596F6CB0-A3D8-4C7D-9F61-803EB2D89EB6}" type="datetime3">
              <a:rPr lang="en-US" smtClean="0"/>
              <a:t>1 October 2018</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7" name="Pladsholder til diasnummer 6"/>
          <p:cNvSpPr>
            <a:spLocks noGrp="1"/>
          </p:cNvSpPr>
          <p:nvPr>
            <p:ph type="sldNum" sz="quarter" idx="12"/>
          </p:nvPr>
        </p:nvSpPr>
        <p:spPr/>
        <p:txBody>
          <a:bodyPr/>
          <a:lstStyle/>
          <a:p>
            <a:pPr>
              <a:defRPr/>
            </a:pPr>
            <a:fld id="{95138D2B-9F13-4FEC-AFDA-58A58D2D66DA}" type="slidenum">
              <a:rPr lang="en-US" smtClean="0"/>
              <a:pPr>
                <a:defRPr/>
              </a:pPr>
              <a:t>115</a:t>
            </a:fld>
            <a:endParaRPr lang="en-US"/>
          </a:p>
        </p:txBody>
      </p:sp>
      <p:sp>
        <p:nvSpPr>
          <p:cNvPr id="9" name="Tekstboks 8"/>
          <p:cNvSpPr txBox="1"/>
          <p:nvPr/>
        </p:nvSpPr>
        <p:spPr>
          <a:xfrm>
            <a:off x="35496" y="616151"/>
            <a:ext cx="2160240" cy="518911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da-DK" sz="1600" dirty="0" smtClean="0">
                <a:latin typeface="+mj-lt"/>
              </a:rPr>
              <a:t>Opsamling</a:t>
            </a:r>
          </a:p>
          <a:p>
            <a:pPr fontAlgn="auto">
              <a:lnSpc>
                <a:spcPct val="115000"/>
              </a:lnSpc>
              <a:spcBef>
                <a:spcPts val="0"/>
              </a:spcBef>
              <a:spcAft>
                <a:spcPts val="0"/>
              </a:spcAft>
              <a:defRPr/>
            </a:pPr>
            <a:r>
              <a:rPr lang="da-DK" sz="1600" dirty="0" err="1" smtClean="0">
                <a:latin typeface="+mj-lt"/>
              </a:rPr>
              <a:t>Trompenaars</a:t>
            </a:r>
            <a:endParaRPr lang="da-DK" sz="1600" dirty="0" smtClean="0">
              <a:latin typeface="+mj-lt"/>
            </a:endParaRPr>
          </a:p>
          <a:p>
            <a:pPr lvl="1" fontAlgn="auto">
              <a:lnSpc>
                <a:spcPct val="115000"/>
              </a:lnSpc>
              <a:spcBef>
                <a:spcPts val="0"/>
              </a:spcBef>
              <a:spcAft>
                <a:spcPts val="0"/>
              </a:spcAft>
              <a:defRPr/>
            </a:pPr>
            <a:r>
              <a:rPr lang="da-DK" sz="1600" dirty="0" smtClean="0">
                <a:latin typeface="+mj-lt"/>
              </a:rPr>
              <a:t>Universalisme</a:t>
            </a:r>
          </a:p>
          <a:p>
            <a:pPr lvl="1" fontAlgn="auto">
              <a:lnSpc>
                <a:spcPct val="115000"/>
              </a:lnSpc>
              <a:spcBef>
                <a:spcPts val="0"/>
              </a:spcBef>
              <a:spcAft>
                <a:spcPts val="0"/>
              </a:spcAft>
              <a:defRPr/>
            </a:pPr>
            <a:r>
              <a:rPr lang="da-DK" sz="1600" dirty="0" smtClean="0">
                <a:latin typeface="+mj-lt"/>
              </a:rPr>
              <a:t>Individualisme</a:t>
            </a:r>
          </a:p>
          <a:p>
            <a:pPr lvl="1" fontAlgn="auto">
              <a:lnSpc>
                <a:spcPct val="115000"/>
              </a:lnSpc>
              <a:spcBef>
                <a:spcPts val="0"/>
              </a:spcBef>
              <a:spcAft>
                <a:spcPts val="0"/>
              </a:spcAft>
              <a:defRPr/>
            </a:pPr>
            <a:r>
              <a:rPr lang="da-DK" sz="1600" dirty="0" smtClean="0">
                <a:latin typeface="+mj-lt"/>
              </a:rPr>
              <a:t>Diffus/specifik</a:t>
            </a:r>
          </a:p>
          <a:p>
            <a:pPr marL="457200" lvl="2" fontAlgn="auto">
              <a:lnSpc>
                <a:spcPct val="115000"/>
              </a:lnSpc>
              <a:spcBef>
                <a:spcPts val="0"/>
              </a:spcBef>
              <a:spcAft>
                <a:spcPts val="0"/>
              </a:spcAft>
              <a:defRPr/>
            </a:pPr>
            <a:r>
              <a:rPr lang="da-DK" sz="1600" dirty="0" smtClean="0">
                <a:solidFill>
                  <a:srgbClr val="FF0000"/>
                </a:solidFill>
                <a:latin typeface="+mj-lt"/>
              </a:rPr>
              <a:t>Neutral/affektiv</a:t>
            </a:r>
          </a:p>
          <a:p>
            <a:pPr marL="457200" lvl="2" fontAlgn="auto">
              <a:lnSpc>
                <a:spcPct val="115000"/>
              </a:lnSpc>
              <a:spcBef>
                <a:spcPts val="0"/>
              </a:spcBef>
              <a:spcAft>
                <a:spcPts val="0"/>
              </a:spcAft>
              <a:defRPr/>
            </a:pPr>
            <a:r>
              <a:rPr lang="da-DK" sz="1600" dirty="0" smtClean="0">
                <a:latin typeface="+mj-lt"/>
              </a:rPr>
              <a:t>Optjent/tillagt status</a:t>
            </a:r>
          </a:p>
          <a:p>
            <a:pPr marL="457200" lvl="2" fontAlgn="auto">
              <a:lnSpc>
                <a:spcPct val="115000"/>
              </a:lnSpc>
              <a:spcBef>
                <a:spcPts val="0"/>
              </a:spcBef>
              <a:spcAft>
                <a:spcPts val="0"/>
              </a:spcAft>
              <a:defRPr/>
            </a:pPr>
            <a:r>
              <a:rPr lang="da-DK" sz="1600" dirty="0" smtClean="0">
                <a:latin typeface="+mj-lt"/>
              </a:rPr>
              <a:t>Tid</a:t>
            </a:r>
          </a:p>
          <a:p>
            <a:pPr marL="457200" lvl="2" fontAlgn="auto">
              <a:lnSpc>
                <a:spcPct val="115000"/>
              </a:lnSpc>
              <a:spcBef>
                <a:spcPts val="0"/>
              </a:spcBef>
              <a:spcAft>
                <a:spcPts val="0"/>
              </a:spcAft>
              <a:defRPr/>
            </a:pPr>
            <a:r>
              <a:rPr lang="da-DK" sz="1600" dirty="0" err="1" smtClean="0">
                <a:latin typeface="+mj-lt"/>
              </a:rPr>
              <a:t>Indrestyret</a:t>
            </a:r>
            <a:r>
              <a:rPr lang="da-DK" sz="1600" dirty="0" smtClean="0">
                <a:latin typeface="+mj-lt"/>
              </a:rPr>
              <a:t>/</a:t>
            </a:r>
          </a:p>
          <a:p>
            <a:pPr marL="457200" lvl="2" fontAlgn="auto">
              <a:lnSpc>
                <a:spcPct val="115000"/>
              </a:lnSpc>
              <a:spcBef>
                <a:spcPts val="0"/>
              </a:spcBef>
              <a:spcAft>
                <a:spcPts val="0"/>
              </a:spcAft>
              <a:defRPr/>
            </a:pPr>
            <a:r>
              <a:rPr lang="da-DK" sz="1600" dirty="0" smtClean="0">
                <a:latin typeface="+mj-lt"/>
              </a:rPr>
              <a:t>ydrestyret</a:t>
            </a:r>
            <a:endParaRPr lang="en-US" sz="1600" dirty="0">
              <a:latin typeface="+mj-lt"/>
            </a:endParaRPr>
          </a:p>
          <a:p>
            <a:pPr fontAlgn="auto">
              <a:lnSpc>
                <a:spcPct val="115000"/>
              </a:lnSpc>
              <a:spcBef>
                <a:spcPts val="0"/>
              </a:spcBef>
              <a:spcAft>
                <a:spcPts val="0"/>
              </a:spcAft>
              <a:defRPr/>
            </a:pPr>
            <a:r>
              <a:rPr lang="da-DK" sz="1600" dirty="0" smtClean="0">
                <a:latin typeface="+mj-lt"/>
              </a:rPr>
              <a:t>Hofstede</a:t>
            </a:r>
          </a:p>
          <a:p>
            <a:pPr lvl="1" fontAlgn="auto">
              <a:lnSpc>
                <a:spcPct val="115000"/>
              </a:lnSpc>
              <a:spcBef>
                <a:spcPts val="0"/>
              </a:spcBef>
              <a:spcAft>
                <a:spcPts val="0"/>
              </a:spcAft>
              <a:defRPr/>
            </a:pPr>
            <a:r>
              <a:rPr lang="da-DK" sz="1600" dirty="0" smtClean="0">
                <a:latin typeface="+mj-lt"/>
              </a:rPr>
              <a:t>Power distance</a:t>
            </a:r>
          </a:p>
          <a:p>
            <a:pPr lvl="1" fontAlgn="auto">
              <a:lnSpc>
                <a:spcPct val="115000"/>
              </a:lnSpc>
              <a:spcBef>
                <a:spcPts val="0"/>
              </a:spcBef>
              <a:spcAft>
                <a:spcPts val="0"/>
              </a:spcAft>
              <a:defRPr/>
            </a:pPr>
            <a:r>
              <a:rPr lang="da-DK" sz="1600" dirty="0" err="1" smtClean="0">
                <a:latin typeface="+mj-lt"/>
              </a:rPr>
              <a:t>Individualism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Masculinity</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Uncertainity</a:t>
            </a:r>
            <a:r>
              <a:rPr lang="da-DK" sz="1600" dirty="0" smtClean="0">
                <a:latin typeface="+mj-lt"/>
              </a:rPr>
              <a:t> </a:t>
            </a:r>
          </a:p>
          <a:p>
            <a:pPr lvl="1" fontAlgn="auto">
              <a:lnSpc>
                <a:spcPct val="115000"/>
              </a:lnSpc>
              <a:spcBef>
                <a:spcPts val="0"/>
              </a:spcBef>
              <a:spcAft>
                <a:spcPts val="0"/>
              </a:spcAft>
              <a:defRPr/>
            </a:pPr>
            <a:r>
              <a:rPr lang="da-DK" sz="1600" dirty="0" err="1" smtClean="0">
                <a:latin typeface="+mj-lt"/>
              </a:rPr>
              <a:t>Pragmatism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Indulgence</a:t>
            </a:r>
            <a:endParaRPr lang="da-DK" sz="1600" dirty="0" smtClean="0">
              <a:latin typeface="+mj-lt"/>
            </a:endParaRPr>
          </a:p>
        </p:txBody>
      </p:sp>
    </p:spTree>
    <p:extLst>
      <p:ext uri="{BB962C8B-B14F-4D97-AF65-F5344CB8AC3E}">
        <p14:creationId xmlns:p14="http://schemas.microsoft.com/office/powerpoint/2010/main" val="9122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55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55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55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555">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555">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55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2051720" y="857232"/>
            <a:ext cx="6677914" cy="4737137"/>
          </a:xfrm>
        </p:spPr>
        <p:txBody>
          <a:bodyPr>
            <a:normAutofit fontScale="92500"/>
          </a:bodyPr>
          <a:lstStyle/>
          <a:p>
            <a:pPr marL="342900" lvl="1" indent="-342900">
              <a:buNone/>
            </a:pPr>
            <a:r>
              <a:rPr lang="en-US" dirty="0"/>
              <a:t>5. </a:t>
            </a:r>
            <a:r>
              <a:rPr lang="da-DK" dirty="0" smtClean="0"/>
              <a:t>Optjent status (</a:t>
            </a:r>
            <a:r>
              <a:rPr lang="da-DK" dirty="0" err="1" smtClean="0"/>
              <a:t>Achievement</a:t>
            </a:r>
            <a:r>
              <a:rPr lang="da-DK" dirty="0" smtClean="0"/>
              <a:t>) versus tillagt status (</a:t>
            </a:r>
            <a:r>
              <a:rPr lang="da-DK" dirty="0" err="1" smtClean="0"/>
              <a:t>Ascription</a:t>
            </a:r>
            <a:r>
              <a:rPr lang="da-DK" dirty="0" smtClean="0"/>
              <a:t>)</a:t>
            </a:r>
          </a:p>
          <a:p>
            <a:pPr>
              <a:buFontTx/>
              <a:buNone/>
            </a:pPr>
            <a:endParaRPr lang="en-US" sz="2800" dirty="0"/>
          </a:p>
          <a:p>
            <a:pPr marL="0" lvl="0" indent="0">
              <a:buNone/>
            </a:pPr>
            <a:r>
              <a:rPr lang="da-DK" sz="2800" dirty="0" smtClean="0"/>
              <a:t>Optjent status: Præstation; ‘Det du gør; at gøre’. Jeg er min funktion på min arbejdsplads. </a:t>
            </a:r>
            <a:endParaRPr lang="en-US" sz="2800" dirty="0" smtClean="0"/>
          </a:p>
          <a:p>
            <a:pPr marL="0" lvl="0" indent="0">
              <a:buNone/>
            </a:pPr>
            <a:r>
              <a:rPr lang="da-DK" sz="2800" dirty="0" smtClean="0"/>
              <a:t>Tillagt status: Personens potentiale, baseret på alder, familiær baggrund, uddannelse m.m.; ‘Den du er; at være’. Jeg er min arbejdsplads.</a:t>
            </a:r>
            <a:endParaRPr lang="en-US" sz="2800" dirty="0" smtClean="0"/>
          </a:p>
          <a:p>
            <a:pPr marL="0" lvl="0" indent="0">
              <a:buNone/>
            </a:pPr>
            <a:r>
              <a:rPr lang="da-DK" sz="2800" dirty="0" smtClean="0"/>
              <a:t>Er Kongeriget Danmark et optjent status-land? </a:t>
            </a:r>
            <a:endParaRPr lang="en-US" sz="2800" dirty="0" smtClean="0"/>
          </a:p>
        </p:txBody>
      </p:sp>
      <p:sp>
        <p:nvSpPr>
          <p:cNvPr id="2" name="Pladsholder til dato 1"/>
          <p:cNvSpPr>
            <a:spLocks noGrp="1"/>
          </p:cNvSpPr>
          <p:nvPr>
            <p:ph type="dt" sz="half" idx="10"/>
          </p:nvPr>
        </p:nvSpPr>
        <p:spPr/>
        <p:txBody>
          <a:bodyPr/>
          <a:lstStyle/>
          <a:p>
            <a:pPr>
              <a:defRPr/>
            </a:pPr>
            <a:fld id="{0E939DAA-68AA-4A08-80D0-8163B345CAD9}" type="datetime3">
              <a:rPr lang="en-US" smtClean="0"/>
              <a:t>1 October 2018</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7" name="Pladsholder til diasnummer 6"/>
          <p:cNvSpPr>
            <a:spLocks noGrp="1"/>
          </p:cNvSpPr>
          <p:nvPr>
            <p:ph type="sldNum" sz="quarter" idx="12"/>
          </p:nvPr>
        </p:nvSpPr>
        <p:spPr/>
        <p:txBody>
          <a:bodyPr/>
          <a:lstStyle/>
          <a:p>
            <a:pPr>
              <a:defRPr/>
            </a:pPr>
            <a:fld id="{95138D2B-9F13-4FEC-AFDA-58A58D2D66DA}" type="slidenum">
              <a:rPr lang="en-US" smtClean="0"/>
              <a:pPr>
                <a:defRPr/>
              </a:pPr>
              <a:t>116</a:t>
            </a:fld>
            <a:endParaRPr lang="en-US"/>
          </a:p>
        </p:txBody>
      </p:sp>
      <p:sp>
        <p:nvSpPr>
          <p:cNvPr id="9" name="Tekstboks 8"/>
          <p:cNvSpPr txBox="1"/>
          <p:nvPr/>
        </p:nvSpPr>
        <p:spPr>
          <a:xfrm>
            <a:off x="35496" y="616151"/>
            <a:ext cx="2160240" cy="518911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da-DK" sz="1600" dirty="0" smtClean="0">
                <a:latin typeface="+mj-lt"/>
              </a:rPr>
              <a:t>Opsamling</a:t>
            </a:r>
          </a:p>
          <a:p>
            <a:pPr fontAlgn="auto">
              <a:lnSpc>
                <a:spcPct val="115000"/>
              </a:lnSpc>
              <a:spcBef>
                <a:spcPts val="0"/>
              </a:spcBef>
              <a:spcAft>
                <a:spcPts val="0"/>
              </a:spcAft>
              <a:defRPr/>
            </a:pPr>
            <a:r>
              <a:rPr lang="da-DK" sz="1600" dirty="0" err="1" smtClean="0">
                <a:latin typeface="+mj-lt"/>
              </a:rPr>
              <a:t>Trompenaars</a:t>
            </a:r>
            <a:endParaRPr lang="da-DK" sz="1600" dirty="0" smtClean="0">
              <a:latin typeface="+mj-lt"/>
            </a:endParaRPr>
          </a:p>
          <a:p>
            <a:pPr lvl="1" fontAlgn="auto">
              <a:lnSpc>
                <a:spcPct val="115000"/>
              </a:lnSpc>
              <a:spcBef>
                <a:spcPts val="0"/>
              </a:spcBef>
              <a:spcAft>
                <a:spcPts val="0"/>
              </a:spcAft>
              <a:defRPr/>
            </a:pPr>
            <a:r>
              <a:rPr lang="da-DK" sz="1600" dirty="0" smtClean="0">
                <a:latin typeface="+mj-lt"/>
              </a:rPr>
              <a:t>Universalisme</a:t>
            </a:r>
          </a:p>
          <a:p>
            <a:pPr lvl="1" fontAlgn="auto">
              <a:lnSpc>
                <a:spcPct val="115000"/>
              </a:lnSpc>
              <a:spcBef>
                <a:spcPts val="0"/>
              </a:spcBef>
              <a:spcAft>
                <a:spcPts val="0"/>
              </a:spcAft>
              <a:defRPr/>
            </a:pPr>
            <a:r>
              <a:rPr lang="da-DK" sz="1600" dirty="0" smtClean="0">
                <a:latin typeface="+mj-lt"/>
              </a:rPr>
              <a:t>Individualisme</a:t>
            </a:r>
          </a:p>
          <a:p>
            <a:pPr lvl="1" fontAlgn="auto">
              <a:lnSpc>
                <a:spcPct val="115000"/>
              </a:lnSpc>
              <a:spcBef>
                <a:spcPts val="0"/>
              </a:spcBef>
              <a:spcAft>
                <a:spcPts val="0"/>
              </a:spcAft>
              <a:defRPr/>
            </a:pPr>
            <a:r>
              <a:rPr lang="da-DK" sz="1600" dirty="0" smtClean="0">
                <a:latin typeface="+mj-lt"/>
              </a:rPr>
              <a:t>Diffus/specifik</a:t>
            </a:r>
          </a:p>
          <a:p>
            <a:pPr marL="457200" lvl="2" fontAlgn="auto">
              <a:lnSpc>
                <a:spcPct val="115000"/>
              </a:lnSpc>
              <a:spcBef>
                <a:spcPts val="0"/>
              </a:spcBef>
              <a:spcAft>
                <a:spcPts val="0"/>
              </a:spcAft>
              <a:defRPr/>
            </a:pPr>
            <a:r>
              <a:rPr lang="da-DK" sz="1600" dirty="0" smtClean="0">
                <a:latin typeface="+mj-lt"/>
              </a:rPr>
              <a:t>Neutral/affektiv</a:t>
            </a:r>
          </a:p>
          <a:p>
            <a:pPr marL="457200" lvl="2" fontAlgn="auto">
              <a:lnSpc>
                <a:spcPct val="115000"/>
              </a:lnSpc>
              <a:spcBef>
                <a:spcPts val="0"/>
              </a:spcBef>
              <a:spcAft>
                <a:spcPts val="0"/>
              </a:spcAft>
              <a:defRPr/>
            </a:pPr>
            <a:r>
              <a:rPr lang="da-DK" sz="1600" dirty="0" smtClean="0">
                <a:solidFill>
                  <a:srgbClr val="FF0000"/>
                </a:solidFill>
                <a:latin typeface="+mj-lt"/>
              </a:rPr>
              <a:t>Optjent/tillagt status</a:t>
            </a:r>
          </a:p>
          <a:p>
            <a:pPr marL="457200" lvl="2" fontAlgn="auto">
              <a:lnSpc>
                <a:spcPct val="115000"/>
              </a:lnSpc>
              <a:spcBef>
                <a:spcPts val="0"/>
              </a:spcBef>
              <a:spcAft>
                <a:spcPts val="0"/>
              </a:spcAft>
              <a:defRPr/>
            </a:pPr>
            <a:r>
              <a:rPr lang="da-DK" sz="1600" dirty="0" smtClean="0">
                <a:latin typeface="+mj-lt"/>
              </a:rPr>
              <a:t>Tid</a:t>
            </a:r>
          </a:p>
          <a:p>
            <a:pPr marL="457200" lvl="2" fontAlgn="auto">
              <a:lnSpc>
                <a:spcPct val="115000"/>
              </a:lnSpc>
              <a:spcBef>
                <a:spcPts val="0"/>
              </a:spcBef>
              <a:spcAft>
                <a:spcPts val="0"/>
              </a:spcAft>
              <a:defRPr/>
            </a:pPr>
            <a:r>
              <a:rPr lang="da-DK" sz="1600" dirty="0" err="1" smtClean="0">
                <a:latin typeface="+mj-lt"/>
              </a:rPr>
              <a:t>Indrestyret</a:t>
            </a:r>
            <a:r>
              <a:rPr lang="da-DK" sz="1600" dirty="0" smtClean="0">
                <a:latin typeface="+mj-lt"/>
              </a:rPr>
              <a:t>/</a:t>
            </a:r>
          </a:p>
          <a:p>
            <a:pPr marL="457200" lvl="2" fontAlgn="auto">
              <a:lnSpc>
                <a:spcPct val="115000"/>
              </a:lnSpc>
              <a:spcBef>
                <a:spcPts val="0"/>
              </a:spcBef>
              <a:spcAft>
                <a:spcPts val="0"/>
              </a:spcAft>
              <a:defRPr/>
            </a:pPr>
            <a:r>
              <a:rPr lang="da-DK" sz="1600" dirty="0" smtClean="0">
                <a:latin typeface="+mj-lt"/>
              </a:rPr>
              <a:t>ydrestyret</a:t>
            </a:r>
            <a:endParaRPr lang="en-US" sz="1600" dirty="0">
              <a:latin typeface="+mj-lt"/>
            </a:endParaRPr>
          </a:p>
          <a:p>
            <a:pPr fontAlgn="auto">
              <a:lnSpc>
                <a:spcPct val="115000"/>
              </a:lnSpc>
              <a:spcBef>
                <a:spcPts val="0"/>
              </a:spcBef>
              <a:spcAft>
                <a:spcPts val="0"/>
              </a:spcAft>
              <a:defRPr/>
            </a:pPr>
            <a:r>
              <a:rPr lang="da-DK" sz="1600" dirty="0" smtClean="0">
                <a:latin typeface="+mj-lt"/>
              </a:rPr>
              <a:t>Hofstede</a:t>
            </a:r>
          </a:p>
          <a:p>
            <a:pPr lvl="1" fontAlgn="auto">
              <a:lnSpc>
                <a:spcPct val="115000"/>
              </a:lnSpc>
              <a:spcBef>
                <a:spcPts val="0"/>
              </a:spcBef>
              <a:spcAft>
                <a:spcPts val="0"/>
              </a:spcAft>
              <a:defRPr/>
            </a:pPr>
            <a:r>
              <a:rPr lang="da-DK" sz="1600" dirty="0" smtClean="0">
                <a:latin typeface="+mj-lt"/>
              </a:rPr>
              <a:t>Power distance</a:t>
            </a:r>
          </a:p>
          <a:p>
            <a:pPr lvl="1" fontAlgn="auto">
              <a:lnSpc>
                <a:spcPct val="115000"/>
              </a:lnSpc>
              <a:spcBef>
                <a:spcPts val="0"/>
              </a:spcBef>
              <a:spcAft>
                <a:spcPts val="0"/>
              </a:spcAft>
              <a:defRPr/>
            </a:pPr>
            <a:r>
              <a:rPr lang="da-DK" sz="1600" dirty="0" err="1" smtClean="0">
                <a:latin typeface="+mj-lt"/>
              </a:rPr>
              <a:t>Individualism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Masculinity</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Uncertainity</a:t>
            </a:r>
            <a:r>
              <a:rPr lang="da-DK" sz="1600" dirty="0" smtClean="0">
                <a:latin typeface="+mj-lt"/>
              </a:rPr>
              <a:t> </a:t>
            </a:r>
          </a:p>
          <a:p>
            <a:pPr lvl="1" fontAlgn="auto">
              <a:lnSpc>
                <a:spcPct val="115000"/>
              </a:lnSpc>
              <a:spcBef>
                <a:spcPts val="0"/>
              </a:spcBef>
              <a:spcAft>
                <a:spcPts val="0"/>
              </a:spcAft>
              <a:defRPr/>
            </a:pPr>
            <a:r>
              <a:rPr lang="da-DK" sz="1600" dirty="0" err="1" smtClean="0">
                <a:latin typeface="+mj-lt"/>
              </a:rPr>
              <a:t>Pragmatism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Indulgence</a:t>
            </a:r>
            <a:endParaRPr lang="da-DK" sz="1600" dirty="0" smtClean="0">
              <a:latin typeface="+mj-lt"/>
            </a:endParaRPr>
          </a:p>
        </p:txBody>
      </p:sp>
    </p:spTree>
    <p:extLst>
      <p:ext uri="{BB962C8B-B14F-4D97-AF65-F5344CB8AC3E}">
        <p14:creationId xmlns:p14="http://schemas.microsoft.com/office/powerpoint/2010/main" val="2833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5572132" y="571480"/>
            <a:ext cx="3357586" cy="5312345"/>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a:srcRect/>
          <a:stretch>
            <a:fillRect/>
          </a:stretch>
        </p:blipFill>
        <p:spPr bwMode="auto">
          <a:xfrm>
            <a:off x="-1" y="672028"/>
            <a:ext cx="5072067" cy="5185864"/>
          </a:xfrm>
          <a:prstGeom prst="rect">
            <a:avLst/>
          </a:prstGeom>
          <a:noFill/>
          <a:ln w="9525">
            <a:noFill/>
            <a:miter lim="800000"/>
            <a:headEnd/>
            <a:tailEnd/>
          </a:ln>
          <a:effectLst/>
        </p:spPr>
      </p:pic>
      <p:sp>
        <p:nvSpPr>
          <p:cNvPr id="2" name="Pladsholder til dato 1"/>
          <p:cNvSpPr>
            <a:spLocks noGrp="1"/>
          </p:cNvSpPr>
          <p:nvPr>
            <p:ph type="dt" sz="half" idx="10"/>
          </p:nvPr>
        </p:nvSpPr>
        <p:spPr/>
        <p:txBody>
          <a:bodyPr/>
          <a:lstStyle/>
          <a:p>
            <a:pPr>
              <a:defRPr/>
            </a:pPr>
            <a:fld id="{033E65D7-0782-4F4F-805B-63767EB2259E}" type="datetime3">
              <a:rPr lang="en-US" smtClean="0"/>
              <a:t>1 October 2018</a:t>
            </a:fld>
            <a:endParaRPr lang="en-US"/>
          </a:p>
        </p:txBody>
      </p:sp>
      <p:sp>
        <p:nvSpPr>
          <p:cNvPr id="3" name="Pladsholder til sidefod 2"/>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7" name="Pladsholder til diasnummer 6"/>
          <p:cNvSpPr>
            <a:spLocks noGrp="1"/>
          </p:cNvSpPr>
          <p:nvPr>
            <p:ph type="sldNum" sz="quarter" idx="12"/>
          </p:nvPr>
        </p:nvSpPr>
        <p:spPr/>
        <p:txBody>
          <a:bodyPr/>
          <a:lstStyle/>
          <a:p>
            <a:pPr>
              <a:defRPr/>
            </a:pPr>
            <a:fld id="{8E671149-3732-4DE6-B6EF-4D84A20E43BA}" type="slidenum">
              <a:rPr lang="en-US" smtClean="0"/>
              <a:pPr>
                <a:defRPr/>
              </a:pPr>
              <a:t>117</a:t>
            </a:fld>
            <a:endParaRPr lang="en-US"/>
          </a:p>
        </p:txBody>
      </p:sp>
    </p:spTree>
    <p:extLst>
      <p:ext uri="{BB962C8B-B14F-4D97-AF65-F5344CB8AC3E}">
        <p14:creationId xmlns:p14="http://schemas.microsoft.com/office/powerpoint/2010/main" val="411936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2356734" y="0"/>
            <a:ext cx="4596515" cy="6858000"/>
          </a:xfrm>
          <a:prstGeom prst="rect">
            <a:avLst/>
          </a:prstGeom>
          <a:noFill/>
          <a:ln w="9525">
            <a:noFill/>
            <a:miter lim="800000"/>
            <a:headEnd/>
            <a:tailEnd/>
          </a:ln>
          <a:effectLst/>
        </p:spPr>
      </p:pic>
      <p:sp>
        <p:nvSpPr>
          <p:cNvPr id="2" name="Pladsholder til dato 1"/>
          <p:cNvSpPr>
            <a:spLocks noGrp="1"/>
          </p:cNvSpPr>
          <p:nvPr>
            <p:ph type="dt" sz="half" idx="10"/>
          </p:nvPr>
        </p:nvSpPr>
        <p:spPr/>
        <p:txBody>
          <a:bodyPr/>
          <a:lstStyle/>
          <a:p>
            <a:pPr>
              <a:defRPr/>
            </a:pPr>
            <a:fld id="{0520F1BF-5C44-49D8-A55F-75DC81CB55C3}" type="datetime3">
              <a:rPr lang="en-US" smtClean="0"/>
              <a:t>1 October 2018</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7" name="Pladsholder til diasnummer 6"/>
          <p:cNvSpPr>
            <a:spLocks noGrp="1"/>
          </p:cNvSpPr>
          <p:nvPr>
            <p:ph type="sldNum" sz="quarter" idx="12"/>
          </p:nvPr>
        </p:nvSpPr>
        <p:spPr/>
        <p:txBody>
          <a:bodyPr/>
          <a:lstStyle/>
          <a:p>
            <a:pPr>
              <a:defRPr/>
            </a:pPr>
            <a:fld id="{8E671149-3732-4DE6-B6EF-4D84A20E43BA}" type="slidenum">
              <a:rPr lang="en-US" smtClean="0"/>
              <a:pPr>
                <a:defRPr/>
              </a:pPr>
              <a:t>118</a:t>
            </a:fld>
            <a:endParaRPr lang="en-US"/>
          </a:p>
        </p:txBody>
      </p:sp>
    </p:spTree>
    <p:extLst>
      <p:ext uri="{BB962C8B-B14F-4D97-AF65-F5344CB8AC3E}">
        <p14:creationId xmlns:p14="http://schemas.microsoft.com/office/powerpoint/2010/main" val="1729886533"/>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2051720" y="500042"/>
            <a:ext cx="6635080" cy="6072230"/>
          </a:xfrm>
        </p:spPr>
        <p:txBody>
          <a:bodyPr>
            <a:normAutofit/>
          </a:bodyPr>
          <a:lstStyle/>
          <a:p>
            <a:pPr>
              <a:lnSpc>
                <a:spcPct val="80000"/>
              </a:lnSpc>
              <a:buFontTx/>
              <a:buNone/>
            </a:pPr>
            <a:r>
              <a:rPr lang="en-US" sz="2800" dirty="0" smtClean="0"/>
              <a:t>6. </a:t>
            </a:r>
            <a:r>
              <a:rPr lang="en-US" sz="2800" dirty="0" err="1" smtClean="0"/>
              <a:t>Tid</a:t>
            </a:r>
            <a:endParaRPr lang="en-US" sz="2800" dirty="0"/>
          </a:p>
          <a:p>
            <a:pPr>
              <a:lnSpc>
                <a:spcPct val="80000"/>
              </a:lnSpc>
              <a:buFontTx/>
              <a:buNone/>
            </a:pPr>
            <a:endParaRPr lang="en-US" sz="2800" dirty="0"/>
          </a:p>
          <a:p>
            <a:pPr>
              <a:lnSpc>
                <a:spcPct val="80000"/>
              </a:lnSpc>
              <a:buNone/>
            </a:pPr>
            <a:r>
              <a:rPr lang="en-GB" sz="2800" dirty="0" err="1" smtClean="0"/>
              <a:t>Sekventiel</a:t>
            </a:r>
            <a:r>
              <a:rPr lang="en-GB" sz="2800" dirty="0"/>
              <a:t>; </a:t>
            </a:r>
            <a:r>
              <a:rPr lang="en-GB" sz="2800" dirty="0" err="1" smtClean="0"/>
              <a:t>monokron</a:t>
            </a:r>
            <a:r>
              <a:rPr lang="en-GB" sz="2800" dirty="0" smtClean="0"/>
              <a:t>: </a:t>
            </a:r>
            <a:r>
              <a:rPr lang="en-GB" sz="2800" dirty="0" err="1" smtClean="0"/>
              <a:t>Tidsplaner</a:t>
            </a:r>
            <a:r>
              <a:rPr lang="en-GB" sz="2800" dirty="0" smtClean="0"/>
              <a:t> </a:t>
            </a:r>
            <a:r>
              <a:rPr lang="en-GB" sz="2800" dirty="0" err="1" smtClean="0"/>
              <a:t>overholdes</a:t>
            </a:r>
            <a:r>
              <a:rPr lang="en-GB" sz="2800" dirty="0" smtClean="0"/>
              <a:t>. Ting </a:t>
            </a:r>
            <a:r>
              <a:rPr lang="en-GB" sz="2800" dirty="0" err="1" smtClean="0"/>
              <a:t>gøres</a:t>
            </a:r>
            <a:r>
              <a:rPr lang="en-GB" sz="2800" dirty="0" smtClean="0"/>
              <a:t> </a:t>
            </a:r>
            <a:r>
              <a:rPr lang="en-GB" sz="2800" dirty="0" err="1" smtClean="0"/>
              <a:t>én</a:t>
            </a:r>
            <a:r>
              <a:rPr lang="en-GB" sz="2800" dirty="0" smtClean="0"/>
              <a:t> </a:t>
            </a:r>
            <a:r>
              <a:rPr lang="en-GB" sz="2800" dirty="0" err="1" smtClean="0"/>
              <a:t>af</a:t>
            </a:r>
            <a:r>
              <a:rPr lang="en-GB" sz="2800" dirty="0" smtClean="0"/>
              <a:t> </a:t>
            </a:r>
            <a:r>
              <a:rPr lang="en-GB" sz="2800" dirty="0" err="1" smtClean="0"/>
              <a:t>gangen</a:t>
            </a:r>
            <a:r>
              <a:rPr lang="en-GB" sz="2800" dirty="0" smtClean="0"/>
              <a:t>. (Deal-focus). Improvisation </a:t>
            </a:r>
            <a:r>
              <a:rPr lang="en-GB" sz="2800" dirty="0" err="1" smtClean="0"/>
              <a:t>er</a:t>
            </a:r>
            <a:r>
              <a:rPr lang="en-GB" sz="2800" dirty="0" smtClean="0"/>
              <a:t> </a:t>
            </a:r>
            <a:r>
              <a:rPr lang="en-GB" sz="2800" dirty="0" err="1" smtClean="0"/>
              <a:t>tegn</a:t>
            </a:r>
            <a:r>
              <a:rPr lang="en-GB" sz="2800" dirty="0" smtClean="0"/>
              <a:t> </a:t>
            </a:r>
            <a:r>
              <a:rPr lang="en-GB" sz="2800" dirty="0" err="1" smtClean="0"/>
              <a:t>på</a:t>
            </a:r>
            <a:r>
              <a:rPr lang="en-GB" sz="2800" dirty="0" smtClean="0"/>
              <a:t> </a:t>
            </a:r>
            <a:r>
              <a:rPr lang="en-GB" sz="2800" dirty="0" err="1" smtClean="0"/>
              <a:t>dårlig</a:t>
            </a:r>
            <a:r>
              <a:rPr lang="en-GB" sz="2800" dirty="0" smtClean="0"/>
              <a:t> </a:t>
            </a:r>
            <a:r>
              <a:rPr lang="en-GB" sz="2800" dirty="0" err="1" smtClean="0"/>
              <a:t>planlægning</a:t>
            </a:r>
            <a:r>
              <a:rPr lang="en-GB" sz="2800" dirty="0" smtClean="0"/>
              <a:t>.</a:t>
            </a:r>
          </a:p>
          <a:p>
            <a:pPr>
              <a:lnSpc>
                <a:spcPct val="80000"/>
              </a:lnSpc>
              <a:buNone/>
            </a:pPr>
            <a:endParaRPr lang="en-GB" sz="2800" dirty="0"/>
          </a:p>
          <a:p>
            <a:pPr>
              <a:lnSpc>
                <a:spcPct val="80000"/>
              </a:lnSpc>
              <a:buNone/>
            </a:pPr>
            <a:r>
              <a:rPr lang="en-GB" sz="2800" dirty="0" err="1" smtClean="0"/>
              <a:t>Synkront</a:t>
            </a:r>
            <a:r>
              <a:rPr lang="en-GB" sz="2800" dirty="0" smtClean="0"/>
              <a:t>; </a:t>
            </a:r>
            <a:r>
              <a:rPr lang="en-GB" sz="2800" dirty="0" err="1" smtClean="0"/>
              <a:t>polykron</a:t>
            </a:r>
            <a:r>
              <a:rPr lang="en-GB" sz="2800" dirty="0" smtClean="0"/>
              <a:t>: </a:t>
            </a:r>
            <a:r>
              <a:rPr lang="en-GB" sz="2800" dirty="0" err="1" smtClean="0"/>
              <a:t>Tidsplaner</a:t>
            </a:r>
            <a:r>
              <a:rPr lang="en-GB" sz="2800" dirty="0" smtClean="0"/>
              <a:t> </a:t>
            </a:r>
            <a:r>
              <a:rPr lang="en-GB" sz="2800" dirty="0" err="1" smtClean="0"/>
              <a:t>er</a:t>
            </a:r>
            <a:r>
              <a:rPr lang="en-GB" sz="2800" dirty="0" smtClean="0"/>
              <a:t> </a:t>
            </a:r>
            <a:r>
              <a:rPr lang="en-GB" sz="2800" dirty="0" err="1" smtClean="0"/>
              <a:t>flydende</a:t>
            </a:r>
            <a:r>
              <a:rPr lang="en-GB" sz="2800" dirty="0" smtClean="0"/>
              <a:t> </a:t>
            </a:r>
            <a:r>
              <a:rPr lang="en-GB" sz="2800" dirty="0" err="1" smtClean="0"/>
              <a:t>og</a:t>
            </a:r>
            <a:r>
              <a:rPr lang="en-GB" sz="2800" dirty="0" smtClean="0"/>
              <a:t> </a:t>
            </a:r>
            <a:r>
              <a:rPr lang="en-GB" sz="2800" dirty="0" err="1" smtClean="0"/>
              <a:t>ikke</a:t>
            </a:r>
            <a:r>
              <a:rPr lang="en-GB" sz="2800" dirty="0" smtClean="0"/>
              <a:t> </a:t>
            </a:r>
            <a:r>
              <a:rPr lang="en-GB" sz="2800" dirty="0" err="1" smtClean="0"/>
              <a:t>vigtigere</a:t>
            </a:r>
            <a:r>
              <a:rPr lang="en-GB" sz="2800" dirty="0" smtClean="0"/>
              <a:t> end en </a:t>
            </a:r>
            <a:r>
              <a:rPr lang="en-GB" sz="2800" dirty="0" err="1" smtClean="0"/>
              <a:t>række</a:t>
            </a:r>
            <a:r>
              <a:rPr lang="en-GB" sz="2800" dirty="0" smtClean="0"/>
              <a:t> </a:t>
            </a:r>
            <a:r>
              <a:rPr lang="en-GB" sz="2800" dirty="0" err="1" smtClean="0"/>
              <a:t>andre</a:t>
            </a:r>
            <a:r>
              <a:rPr lang="en-GB" sz="2800" dirty="0" smtClean="0"/>
              <a:t> </a:t>
            </a:r>
            <a:r>
              <a:rPr lang="en-GB" sz="2800" dirty="0" err="1" smtClean="0"/>
              <a:t>faktorer</a:t>
            </a:r>
            <a:r>
              <a:rPr lang="en-GB" sz="2800" dirty="0" smtClean="0"/>
              <a:t>. </a:t>
            </a:r>
            <a:r>
              <a:rPr lang="en-GB" sz="2800" dirty="0" err="1" smtClean="0"/>
              <a:t>Flere</a:t>
            </a:r>
            <a:r>
              <a:rPr lang="en-GB" sz="2800" dirty="0" smtClean="0"/>
              <a:t> ting </a:t>
            </a:r>
            <a:r>
              <a:rPr lang="en-GB" sz="2800" dirty="0" err="1" smtClean="0"/>
              <a:t>kan</a:t>
            </a:r>
            <a:r>
              <a:rPr lang="en-GB" sz="2800" dirty="0" smtClean="0"/>
              <a:t> </a:t>
            </a:r>
            <a:r>
              <a:rPr lang="en-GB" sz="2800" dirty="0" err="1" smtClean="0"/>
              <a:t>gøres</a:t>
            </a:r>
            <a:r>
              <a:rPr lang="en-GB" sz="2800" dirty="0" smtClean="0"/>
              <a:t> </a:t>
            </a:r>
            <a:r>
              <a:rPr lang="en-GB" sz="2800" dirty="0" err="1" smtClean="0"/>
              <a:t>samtidigt</a:t>
            </a:r>
            <a:r>
              <a:rPr lang="en-GB" sz="2800" dirty="0" smtClean="0"/>
              <a:t>. (Relationship-focus). Improvisation </a:t>
            </a:r>
            <a:r>
              <a:rPr lang="en-GB" sz="2800" dirty="0" err="1" smtClean="0"/>
              <a:t>er</a:t>
            </a:r>
            <a:r>
              <a:rPr lang="en-GB" sz="2800" dirty="0" smtClean="0"/>
              <a:t> en </a:t>
            </a:r>
            <a:r>
              <a:rPr lang="en-GB" sz="2800" dirty="0" err="1" smtClean="0"/>
              <a:t>naturlig</a:t>
            </a:r>
            <a:r>
              <a:rPr lang="en-GB" sz="2800" dirty="0" smtClean="0"/>
              <a:t> </a:t>
            </a:r>
            <a:r>
              <a:rPr lang="en-GB" sz="2800" dirty="0" err="1" smtClean="0"/>
              <a:t>konsekvens</a:t>
            </a:r>
            <a:r>
              <a:rPr lang="en-GB" sz="2800" dirty="0" smtClean="0"/>
              <a:t> </a:t>
            </a:r>
            <a:r>
              <a:rPr lang="en-GB" sz="2800" dirty="0" err="1" smtClean="0"/>
              <a:t>af</a:t>
            </a:r>
            <a:r>
              <a:rPr lang="en-GB" sz="2800" dirty="0" smtClean="0"/>
              <a:t> en </a:t>
            </a:r>
            <a:r>
              <a:rPr lang="en-GB" sz="2800" dirty="0" err="1" smtClean="0"/>
              <a:t>skiftende</a:t>
            </a:r>
            <a:r>
              <a:rPr lang="en-GB" sz="2800" dirty="0" smtClean="0"/>
              <a:t> </a:t>
            </a:r>
            <a:r>
              <a:rPr lang="en-GB" sz="2800" dirty="0" err="1" smtClean="0"/>
              <a:t>omverden</a:t>
            </a:r>
            <a:r>
              <a:rPr lang="en-GB" sz="2800" dirty="0" smtClean="0"/>
              <a:t>.</a:t>
            </a:r>
          </a:p>
          <a:p>
            <a:pPr>
              <a:lnSpc>
                <a:spcPct val="80000"/>
              </a:lnSpc>
              <a:buNone/>
            </a:pPr>
            <a:endParaRPr lang="en-US" sz="2800" dirty="0" smtClean="0"/>
          </a:p>
        </p:txBody>
      </p:sp>
      <p:sp>
        <p:nvSpPr>
          <p:cNvPr id="2" name="Pladsholder til dato 1"/>
          <p:cNvSpPr>
            <a:spLocks noGrp="1"/>
          </p:cNvSpPr>
          <p:nvPr>
            <p:ph type="dt" sz="half" idx="10"/>
          </p:nvPr>
        </p:nvSpPr>
        <p:spPr/>
        <p:txBody>
          <a:bodyPr/>
          <a:lstStyle/>
          <a:p>
            <a:pPr>
              <a:defRPr/>
            </a:pPr>
            <a:fld id="{C88A5BC0-694F-4EFD-94CC-1FDBF7F5E0F7}" type="datetime3">
              <a:rPr lang="en-US" smtClean="0"/>
              <a:t>1 October 2018</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7" name="Pladsholder til diasnummer 6"/>
          <p:cNvSpPr>
            <a:spLocks noGrp="1"/>
          </p:cNvSpPr>
          <p:nvPr>
            <p:ph type="sldNum" sz="quarter" idx="12"/>
          </p:nvPr>
        </p:nvSpPr>
        <p:spPr/>
        <p:txBody>
          <a:bodyPr/>
          <a:lstStyle/>
          <a:p>
            <a:pPr>
              <a:defRPr/>
            </a:pPr>
            <a:fld id="{95138D2B-9F13-4FEC-AFDA-58A58D2D66DA}" type="slidenum">
              <a:rPr lang="en-US" smtClean="0"/>
              <a:pPr>
                <a:defRPr/>
              </a:pPr>
              <a:t>119</a:t>
            </a:fld>
            <a:endParaRPr lang="en-US"/>
          </a:p>
        </p:txBody>
      </p:sp>
      <p:sp>
        <p:nvSpPr>
          <p:cNvPr id="9" name="Tekstboks 8"/>
          <p:cNvSpPr txBox="1"/>
          <p:nvPr/>
        </p:nvSpPr>
        <p:spPr>
          <a:xfrm>
            <a:off x="35496" y="616151"/>
            <a:ext cx="2160240" cy="518911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da-DK" sz="1600" dirty="0" smtClean="0">
                <a:latin typeface="+mj-lt"/>
              </a:rPr>
              <a:t>Opsamling</a:t>
            </a:r>
          </a:p>
          <a:p>
            <a:pPr fontAlgn="auto">
              <a:lnSpc>
                <a:spcPct val="115000"/>
              </a:lnSpc>
              <a:spcBef>
                <a:spcPts val="0"/>
              </a:spcBef>
              <a:spcAft>
                <a:spcPts val="0"/>
              </a:spcAft>
              <a:defRPr/>
            </a:pPr>
            <a:r>
              <a:rPr lang="da-DK" sz="1600" dirty="0" err="1" smtClean="0">
                <a:latin typeface="+mj-lt"/>
              </a:rPr>
              <a:t>Trompenaars</a:t>
            </a:r>
            <a:endParaRPr lang="da-DK" sz="1600" dirty="0" smtClean="0">
              <a:latin typeface="+mj-lt"/>
            </a:endParaRPr>
          </a:p>
          <a:p>
            <a:pPr lvl="1" fontAlgn="auto">
              <a:lnSpc>
                <a:spcPct val="115000"/>
              </a:lnSpc>
              <a:spcBef>
                <a:spcPts val="0"/>
              </a:spcBef>
              <a:spcAft>
                <a:spcPts val="0"/>
              </a:spcAft>
              <a:defRPr/>
            </a:pPr>
            <a:r>
              <a:rPr lang="da-DK" sz="1600" dirty="0" smtClean="0">
                <a:latin typeface="+mj-lt"/>
              </a:rPr>
              <a:t>Universalisme</a:t>
            </a:r>
          </a:p>
          <a:p>
            <a:pPr lvl="1" fontAlgn="auto">
              <a:lnSpc>
                <a:spcPct val="115000"/>
              </a:lnSpc>
              <a:spcBef>
                <a:spcPts val="0"/>
              </a:spcBef>
              <a:spcAft>
                <a:spcPts val="0"/>
              </a:spcAft>
              <a:defRPr/>
            </a:pPr>
            <a:r>
              <a:rPr lang="da-DK" sz="1600" dirty="0" smtClean="0">
                <a:latin typeface="+mj-lt"/>
              </a:rPr>
              <a:t>Individualisme</a:t>
            </a:r>
          </a:p>
          <a:p>
            <a:pPr lvl="1" fontAlgn="auto">
              <a:lnSpc>
                <a:spcPct val="115000"/>
              </a:lnSpc>
              <a:spcBef>
                <a:spcPts val="0"/>
              </a:spcBef>
              <a:spcAft>
                <a:spcPts val="0"/>
              </a:spcAft>
              <a:defRPr/>
            </a:pPr>
            <a:r>
              <a:rPr lang="da-DK" sz="1600" dirty="0" smtClean="0">
                <a:latin typeface="+mj-lt"/>
              </a:rPr>
              <a:t>Diffus/specifik</a:t>
            </a:r>
          </a:p>
          <a:p>
            <a:pPr marL="457200" lvl="2" fontAlgn="auto">
              <a:lnSpc>
                <a:spcPct val="115000"/>
              </a:lnSpc>
              <a:spcBef>
                <a:spcPts val="0"/>
              </a:spcBef>
              <a:spcAft>
                <a:spcPts val="0"/>
              </a:spcAft>
              <a:defRPr/>
            </a:pPr>
            <a:r>
              <a:rPr lang="da-DK" sz="1600" dirty="0" smtClean="0">
                <a:latin typeface="+mj-lt"/>
              </a:rPr>
              <a:t>Neutral/affektiv</a:t>
            </a:r>
          </a:p>
          <a:p>
            <a:pPr marL="457200" lvl="2" fontAlgn="auto">
              <a:lnSpc>
                <a:spcPct val="115000"/>
              </a:lnSpc>
              <a:spcBef>
                <a:spcPts val="0"/>
              </a:spcBef>
              <a:spcAft>
                <a:spcPts val="0"/>
              </a:spcAft>
              <a:defRPr/>
            </a:pPr>
            <a:r>
              <a:rPr lang="da-DK" sz="1600" dirty="0" smtClean="0">
                <a:latin typeface="+mj-lt"/>
              </a:rPr>
              <a:t>Optjent/tillagt status</a:t>
            </a:r>
          </a:p>
          <a:p>
            <a:pPr marL="457200" lvl="2" fontAlgn="auto">
              <a:lnSpc>
                <a:spcPct val="115000"/>
              </a:lnSpc>
              <a:spcBef>
                <a:spcPts val="0"/>
              </a:spcBef>
              <a:spcAft>
                <a:spcPts val="0"/>
              </a:spcAft>
              <a:defRPr/>
            </a:pPr>
            <a:r>
              <a:rPr lang="da-DK" sz="1600" dirty="0" smtClean="0">
                <a:solidFill>
                  <a:srgbClr val="FF0000"/>
                </a:solidFill>
                <a:latin typeface="+mj-lt"/>
              </a:rPr>
              <a:t>Tid</a:t>
            </a:r>
          </a:p>
          <a:p>
            <a:pPr marL="457200" lvl="2" fontAlgn="auto">
              <a:lnSpc>
                <a:spcPct val="115000"/>
              </a:lnSpc>
              <a:spcBef>
                <a:spcPts val="0"/>
              </a:spcBef>
              <a:spcAft>
                <a:spcPts val="0"/>
              </a:spcAft>
              <a:defRPr/>
            </a:pPr>
            <a:r>
              <a:rPr lang="da-DK" sz="1600" dirty="0" err="1" smtClean="0">
                <a:latin typeface="+mj-lt"/>
              </a:rPr>
              <a:t>Indrestyret</a:t>
            </a:r>
            <a:r>
              <a:rPr lang="da-DK" sz="1600" dirty="0" smtClean="0">
                <a:latin typeface="+mj-lt"/>
              </a:rPr>
              <a:t>/</a:t>
            </a:r>
          </a:p>
          <a:p>
            <a:pPr marL="457200" lvl="2" fontAlgn="auto">
              <a:lnSpc>
                <a:spcPct val="115000"/>
              </a:lnSpc>
              <a:spcBef>
                <a:spcPts val="0"/>
              </a:spcBef>
              <a:spcAft>
                <a:spcPts val="0"/>
              </a:spcAft>
              <a:defRPr/>
            </a:pPr>
            <a:r>
              <a:rPr lang="da-DK" sz="1600" dirty="0" smtClean="0">
                <a:latin typeface="+mj-lt"/>
              </a:rPr>
              <a:t>ydrestyret</a:t>
            </a:r>
            <a:endParaRPr lang="en-US" sz="1600" dirty="0">
              <a:latin typeface="+mj-lt"/>
            </a:endParaRPr>
          </a:p>
          <a:p>
            <a:pPr fontAlgn="auto">
              <a:lnSpc>
                <a:spcPct val="115000"/>
              </a:lnSpc>
              <a:spcBef>
                <a:spcPts val="0"/>
              </a:spcBef>
              <a:spcAft>
                <a:spcPts val="0"/>
              </a:spcAft>
              <a:defRPr/>
            </a:pPr>
            <a:r>
              <a:rPr lang="da-DK" sz="1600" dirty="0" smtClean="0">
                <a:latin typeface="+mj-lt"/>
              </a:rPr>
              <a:t>Hofstede</a:t>
            </a:r>
          </a:p>
          <a:p>
            <a:pPr lvl="1" fontAlgn="auto">
              <a:lnSpc>
                <a:spcPct val="115000"/>
              </a:lnSpc>
              <a:spcBef>
                <a:spcPts val="0"/>
              </a:spcBef>
              <a:spcAft>
                <a:spcPts val="0"/>
              </a:spcAft>
              <a:defRPr/>
            </a:pPr>
            <a:r>
              <a:rPr lang="da-DK" sz="1600" dirty="0" smtClean="0">
                <a:latin typeface="+mj-lt"/>
              </a:rPr>
              <a:t>Power distance</a:t>
            </a:r>
          </a:p>
          <a:p>
            <a:pPr lvl="1" fontAlgn="auto">
              <a:lnSpc>
                <a:spcPct val="115000"/>
              </a:lnSpc>
              <a:spcBef>
                <a:spcPts val="0"/>
              </a:spcBef>
              <a:spcAft>
                <a:spcPts val="0"/>
              </a:spcAft>
              <a:defRPr/>
            </a:pPr>
            <a:r>
              <a:rPr lang="da-DK" sz="1600" dirty="0" err="1" smtClean="0">
                <a:latin typeface="+mj-lt"/>
              </a:rPr>
              <a:t>Individualism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Masculinity</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Uncertainity</a:t>
            </a:r>
            <a:r>
              <a:rPr lang="da-DK" sz="1600" dirty="0" smtClean="0">
                <a:latin typeface="+mj-lt"/>
              </a:rPr>
              <a:t> </a:t>
            </a:r>
          </a:p>
          <a:p>
            <a:pPr lvl="1" fontAlgn="auto">
              <a:lnSpc>
                <a:spcPct val="115000"/>
              </a:lnSpc>
              <a:spcBef>
                <a:spcPts val="0"/>
              </a:spcBef>
              <a:spcAft>
                <a:spcPts val="0"/>
              </a:spcAft>
              <a:defRPr/>
            </a:pPr>
            <a:r>
              <a:rPr lang="da-DK" sz="1600" dirty="0" err="1" smtClean="0">
                <a:latin typeface="+mj-lt"/>
              </a:rPr>
              <a:t>Pragmatism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Indulgence</a:t>
            </a:r>
            <a:endParaRPr lang="da-DK" sz="1600" dirty="0" smtClean="0">
              <a:latin typeface="+mj-lt"/>
            </a:endParaRPr>
          </a:p>
        </p:txBody>
      </p:sp>
    </p:spTree>
    <p:extLst>
      <p:ext uri="{BB962C8B-B14F-4D97-AF65-F5344CB8AC3E}">
        <p14:creationId xmlns:p14="http://schemas.microsoft.com/office/powerpoint/2010/main" val="370432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Pladsholder til indhold 2"/>
          <p:cNvSpPr>
            <a:spLocks noGrp="1"/>
          </p:cNvSpPr>
          <p:nvPr>
            <p:ph idx="1"/>
          </p:nvPr>
        </p:nvSpPr>
        <p:spPr/>
        <p:txBody>
          <a:bodyPr/>
          <a:lstStyle/>
          <a:p>
            <a:endParaRPr lang="en-US"/>
          </a:p>
        </p:txBody>
      </p:sp>
      <p:sp>
        <p:nvSpPr>
          <p:cNvPr id="5" name="Pladsholder til dato 4"/>
          <p:cNvSpPr>
            <a:spLocks noGrp="1"/>
          </p:cNvSpPr>
          <p:nvPr>
            <p:ph type="dt" sz="half" idx="10"/>
          </p:nvPr>
        </p:nvSpPr>
        <p:spPr/>
        <p:txBody>
          <a:bodyPr/>
          <a:lstStyle/>
          <a:p>
            <a:fld id="{76A028CF-28C3-49E7-A9C2-50BC6232F4D6}" type="datetime3">
              <a:rPr lang="en-US" smtClean="0"/>
              <a:t>1 October 2018</a:t>
            </a:fld>
            <a:endParaRPr lang="en-US"/>
          </a:p>
        </p:txBody>
      </p:sp>
      <p:sp>
        <p:nvSpPr>
          <p:cNvPr id="6" name="Pladsholder til diasnummer 5"/>
          <p:cNvSpPr>
            <a:spLocks noGrp="1"/>
          </p:cNvSpPr>
          <p:nvPr>
            <p:ph type="sldNum" sz="quarter" idx="12"/>
          </p:nvPr>
        </p:nvSpPr>
        <p:spPr/>
        <p:txBody>
          <a:bodyPr/>
          <a:lstStyle/>
          <a:p>
            <a:fld id="{C340DBA5-F823-4B9E-ACF1-522F50B5F2FA}" type="slidenum">
              <a:rPr lang="en-US" smtClean="0"/>
              <a:pPr/>
              <a:t>12</a:t>
            </a:fld>
            <a:endParaRPr lang="en-US"/>
          </a:p>
        </p:txBody>
      </p:sp>
      <p:sp>
        <p:nvSpPr>
          <p:cNvPr id="7" name="Pladsholder til sidefod 6"/>
          <p:cNvSpPr>
            <a:spLocks noGrp="1"/>
          </p:cNvSpPr>
          <p:nvPr>
            <p:ph type="ftr" sz="quarter" idx="11"/>
          </p:nvPr>
        </p:nvSpPr>
        <p:spPr/>
        <p:txBody>
          <a:bodyPr/>
          <a:lstStyle/>
          <a:p>
            <a:r>
              <a:rPr lang="nn-NO" smtClean="0"/>
              <a:t>18 ikek 4 - Branding, Visuel identitet og Kulturens dimesioner</a:t>
            </a:r>
            <a:endParaRPr lang="en-US"/>
          </a:p>
        </p:txBody>
      </p:sp>
      <p:pic>
        <p:nvPicPr>
          <p:cNvPr id="4098" name="Picture 2"/>
          <p:cNvPicPr>
            <a:picLocks noChangeAspect="1" noChangeArrowheads="1"/>
          </p:cNvPicPr>
          <p:nvPr/>
        </p:nvPicPr>
        <p:blipFill>
          <a:blip r:embed="rId2" cstate="print"/>
          <a:srcRect/>
          <a:stretch>
            <a:fillRect/>
          </a:stretch>
        </p:blipFill>
        <p:spPr bwMode="auto">
          <a:xfrm>
            <a:off x="1" y="0"/>
            <a:ext cx="9286910" cy="74295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819" name="Group 123"/>
          <p:cNvGraphicFramePr>
            <a:graphicFrameLocks noGrp="1"/>
          </p:cNvGraphicFramePr>
          <p:nvPr>
            <p:extLst/>
          </p:nvPr>
        </p:nvGraphicFramePr>
        <p:xfrm>
          <a:off x="2195736" y="764704"/>
          <a:ext cx="6695852" cy="5874704"/>
        </p:xfrm>
        <a:graphic>
          <a:graphicData uri="http://schemas.openxmlformats.org/drawingml/2006/table">
            <a:tbl>
              <a:tblPr/>
              <a:tblGrid>
                <a:gridCol w="3348541">
                  <a:extLst>
                    <a:ext uri="{9D8B030D-6E8A-4147-A177-3AD203B41FA5}">
                      <a16:colId xmlns:a16="http://schemas.microsoft.com/office/drawing/2014/main" xmlns="" val="20000"/>
                    </a:ext>
                  </a:extLst>
                </a:gridCol>
                <a:gridCol w="3347311">
                  <a:extLst>
                    <a:ext uri="{9D8B030D-6E8A-4147-A177-3AD203B41FA5}">
                      <a16:colId xmlns:a16="http://schemas.microsoft.com/office/drawing/2014/main" xmlns="" val="20001"/>
                    </a:ext>
                  </a:extLst>
                </a:gridCol>
              </a:tblGrid>
              <a:tr h="439738">
                <a:tc>
                  <a:txBody>
                    <a:bodyPr/>
                    <a:lstStyle/>
                    <a:p>
                      <a:pPr marL="0" marR="0" fontAlgn="base">
                        <a:spcBef>
                          <a:spcPts val="0"/>
                        </a:spcBef>
                        <a:spcAft>
                          <a:spcPts val="0"/>
                        </a:spcAft>
                      </a:pPr>
                      <a:r>
                        <a:rPr lang="da-DK" sz="1800" kern="1200" dirty="0" err="1">
                          <a:solidFill>
                            <a:srgbClr val="000000"/>
                          </a:solidFill>
                          <a:latin typeface="Calibri"/>
                          <a:ea typeface="Times New Roman"/>
                          <a:cs typeface="Arial"/>
                        </a:rPr>
                        <a:t>Indrestyret</a:t>
                      </a:r>
                      <a:r>
                        <a:rPr lang="da-DK" sz="1800" kern="1200" dirty="0">
                          <a:solidFill>
                            <a:srgbClr val="000000"/>
                          </a:solidFill>
                          <a:latin typeface="Calibri"/>
                          <a:ea typeface="Times New Roman"/>
                          <a:cs typeface="Arial"/>
                        </a:rPr>
                        <a:t> </a:t>
                      </a:r>
                      <a:endParaRPr lang="en-US" sz="1800" dirty="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fontAlgn="base">
                        <a:spcBef>
                          <a:spcPts val="0"/>
                        </a:spcBef>
                        <a:spcAft>
                          <a:spcPts val="0"/>
                        </a:spcAft>
                      </a:pPr>
                      <a:r>
                        <a:rPr lang="da-DK" sz="1800" kern="1200">
                          <a:solidFill>
                            <a:srgbClr val="000000"/>
                          </a:solidFill>
                          <a:latin typeface="Calibri"/>
                          <a:ea typeface="Times New Roman"/>
                          <a:cs typeface="Arial"/>
                        </a:rPr>
                        <a:t>Ydrestyret </a:t>
                      </a:r>
                      <a:endParaRPr lang="en-US" sz="180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39738">
                <a:tc>
                  <a:txBody>
                    <a:bodyPr/>
                    <a:lstStyle/>
                    <a:p>
                      <a:pPr marL="0" marR="0" fontAlgn="base">
                        <a:spcBef>
                          <a:spcPts val="0"/>
                        </a:spcBef>
                        <a:spcAft>
                          <a:spcPts val="0"/>
                        </a:spcAft>
                      </a:pPr>
                      <a:r>
                        <a:rPr lang="da-DK" sz="1800" kern="1200">
                          <a:solidFill>
                            <a:srgbClr val="000000"/>
                          </a:solidFill>
                          <a:latin typeface="Calibri"/>
                          <a:ea typeface="Times New Roman"/>
                          <a:cs typeface="Arial"/>
                        </a:rPr>
                        <a:t>Kontrol over naturen </a:t>
                      </a:r>
                      <a:endParaRPr lang="en-US" sz="180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fontAlgn="base">
                        <a:spcBef>
                          <a:spcPts val="0"/>
                        </a:spcBef>
                        <a:spcAft>
                          <a:spcPts val="0"/>
                        </a:spcAft>
                      </a:pPr>
                      <a:r>
                        <a:rPr lang="da-DK" sz="1800" kern="1200" dirty="0">
                          <a:solidFill>
                            <a:srgbClr val="000000"/>
                          </a:solidFill>
                          <a:latin typeface="Calibri"/>
                          <a:ea typeface="Times New Roman"/>
                          <a:cs typeface="Arial"/>
                        </a:rPr>
                        <a:t>Følge naturen </a:t>
                      </a:r>
                      <a:endParaRPr lang="en-US" sz="1800" dirty="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34988">
                <a:tc>
                  <a:txBody>
                    <a:bodyPr/>
                    <a:lstStyle/>
                    <a:p>
                      <a:pPr marL="0" marR="0" fontAlgn="base">
                        <a:spcBef>
                          <a:spcPts val="0"/>
                        </a:spcBef>
                        <a:spcAft>
                          <a:spcPts val="0"/>
                        </a:spcAft>
                      </a:pPr>
                      <a:r>
                        <a:rPr lang="da-DK" sz="1800" kern="1200" dirty="0">
                          <a:solidFill>
                            <a:srgbClr val="000000"/>
                          </a:solidFill>
                          <a:latin typeface="Calibri"/>
                          <a:ea typeface="Times New Roman"/>
                          <a:cs typeface="Arial"/>
                        </a:rPr>
                        <a:t>Kontrol er succes</a:t>
                      </a:r>
                      <a:endParaRPr lang="en-US" sz="1800" dirty="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fontAlgn="base">
                        <a:spcBef>
                          <a:spcPts val="0"/>
                        </a:spcBef>
                        <a:spcAft>
                          <a:spcPts val="0"/>
                        </a:spcAft>
                      </a:pPr>
                      <a:r>
                        <a:rPr lang="da-DK" sz="1800" kern="1200" dirty="0">
                          <a:solidFill>
                            <a:srgbClr val="000000"/>
                          </a:solidFill>
                          <a:latin typeface="Calibri"/>
                          <a:ea typeface="Times New Roman"/>
                          <a:cs typeface="Arial"/>
                        </a:rPr>
                        <a:t>Placér dig i forhold til eksterne kræfter for at udnytte dem </a:t>
                      </a:r>
                      <a:endParaRPr lang="en-US" sz="1800" dirty="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41325">
                <a:tc>
                  <a:txBody>
                    <a:bodyPr/>
                    <a:lstStyle/>
                    <a:p>
                      <a:pPr marL="0" marR="0" fontAlgn="base">
                        <a:spcBef>
                          <a:spcPts val="0"/>
                        </a:spcBef>
                        <a:spcAft>
                          <a:spcPts val="0"/>
                        </a:spcAft>
                      </a:pPr>
                      <a:r>
                        <a:rPr lang="da-DK" sz="1800" kern="1200" dirty="0">
                          <a:solidFill>
                            <a:srgbClr val="000000"/>
                          </a:solidFill>
                          <a:latin typeface="Calibri"/>
                          <a:ea typeface="Times New Roman"/>
                          <a:cs typeface="Arial"/>
                        </a:rPr>
                        <a:t>Aggressivitet beviser beslutsomhed </a:t>
                      </a:r>
                      <a:endParaRPr lang="en-US" sz="1800" dirty="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fontAlgn="base">
                        <a:spcBef>
                          <a:spcPts val="0"/>
                        </a:spcBef>
                        <a:spcAft>
                          <a:spcPts val="0"/>
                        </a:spcAft>
                      </a:pPr>
                      <a:r>
                        <a:rPr lang="da-DK" sz="1800" kern="1200" dirty="0">
                          <a:solidFill>
                            <a:srgbClr val="000000"/>
                          </a:solidFill>
                          <a:latin typeface="Calibri"/>
                          <a:ea typeface="Times New Roman"/>
                          <a:cs typeface="Arial"/>
                        </a:rPr>
                        <a:t>Kompromiser og harmoni </a:t>
                      </a:r>
                      <a:endParaRPr lang="en-US" sz="1800" dirty="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38150">
                <a:tc>
                  <a:txBody>
                    <a:bodyPr/>
                    <a:lstStyle/>
                    <a:p>
                      <a:pPr marL="0" marR="0" fontAlgn="base">
                        <a:spcBef>
                          <a:spcPts val="0"/>
                        </a:spcBef>
                        <a:spcAft>
                          <a:spcPts val="0"/>
                        </a:spcAft>
                      </a:pPr>
                      <a:r>
                        <a:rPr lang="da-DK" sz="1800" kern="1200" dirty="0">
                          <a:solidFill>
                            <a:srgbClr val="000000"/>
                          </a:solidFill>
                          <a:latin typeface="Calibri"/>
                          <a:ea typeface="Times New Roman"/>
                          <a:cs typeface="Arial"/>
                        </a:rPr>
                        <a:t>One </a:t>
                      </a:r>
                      <a:r>
                        <a:rPr lang="da-DK" sz="1800" kern="1200" dirty="0" err="1">
                          <a:solidFill>
                            <a:srgbClr val="000000"/>
                          </a:solidFill>
                          <a:latin typeface="Calibri"/>
                          <a:ea typeface="Times New Roman"/>
                          <a:cs typeface="Arial"/>
                        </a:rPr>
                        <a:t>way</a:t>
                      </a:r>
                      <a:r>
                        <a:rPr lang="da-DK" sz="1800" kern="1200" dirty="0">
                          <a:solidFill>
                            <a:srgbClr val="000000"/>
                          </a:solidFill>
                          <a:latin typeface="Calibri"/>
                          <a:ea typeface="Times New Roman"/>
                          <a:cs typeface="Arial"/>
                        </a:rPr>
                        <a:t> = forward</a:t>
                      </a:r>
                      <a:endParaRPr lang="en-US" sz="1800" dirty="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fontAlgn="base">
                        <a:spcBef>
                          <a:spcPts val="0"/>
                        </a:spcBef>
                        <a:spcAft>
                          <a:spcPts val="0"/>
                        </a:spcAft>
                      </a:pPr>
                      <a:r>
                        <a:rPr lang="da-DK" sz="1800" kern="1200" dirty="0">
                          <a:solidFill>
                            <a:srgbClr val="000000"/>
                          </a:solidFill>
                          <a:latin typeface="Calibri"/>
                          <a:ea typeface="Times New Roman"/>
                          <a:cs typeface="Arial"/>
                        </a:rPr>
                        <a:t>Bølger, ændringer, cyklusser er naturlige </a:t>
                      </a:r>
                      <a:endParaRPr lang="en-US" sz="1800" dirty="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34988">
                <a:tc>
                  <a:txBody>
                    <a:bodyPr/>
                    <a:lstStyle/>
                    <a:p>
                      <a:pPr marL="0" marR="0" fontAlgn="base">
                        <a:spcBef>
                          <a:spcPts val="0"/>
                        </a:spcBef>
                        <a:spcAft>
                          <a:spcPts val="0"/>
                        </a:spcAft>
                      </a:pPr>
                      <a:r>
                        <a:rPr lang="da-DK" sz="1800" kern="1200" dirty="0">
                          <a:solidFill>
                            <a:srgbClr val="000000"/>
                          </a:solidFill>
                          <a:latin typeface="Calibri"/>
                          <a:ea typeface="Times New Roman"/>
                          <a:cs typeface="Arial"/>
                        </a:rPr>
                        <a:t>Styr forbrugeren </a:t>
                      </a:r>
                      <a:endParaRPr lang="en-US" sz="1800" dirty="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fontAlgn="base">
                        <a:spcBef>
                          <a:spcPts val="0"/>
                        </a:spcBef>
                        <a:spcAft>
                          <a:spcPts val="0"/>
                        </a:spcAft>
                      </a:pPr>
                      <a:r>
                        <a:rPr lang="da-DK" sz="1800" kern="1200" dirty="0">
                          <a:solidFill>
                            <a:srgbClr val="000000"/>
                          </a:solidFill>
                          <a:latin typeface="Calibri"/>
                          <a:ea typeface="Times New Roman"/>
                          <a:cs typeface="Arial"/>
                        </a:rPr>
                        <a:t>Forbrugeren har altid ret </a:t>
                      </a:r>
                      <a:endParaRPr lang="en-US" sz="1800" dirty="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533400">
                <a:tc>
                  <a:txBody>
                    <a:bodyPr/>
                    <a:lstStyle/>
                    <a:p>
                      <a:pPr marL="0" marR="0" fontAlgn="base">
                        <a:spcBef>
                          <a:spcPts val="0"/>
                        </a:spcBef>
                        <a:spcAft>
                          <a:spcPts val="0"/>
                        </a:spcAft>
                      </a:pPr>
                      <a:r>
                        <a:rPr lang="da-DK" sz="1800" kern="1200">
                          <a:solidFill>
                            <a:srgbClr val="000000"/>
                          </a:solidFill>
                          <a:latin typeface="Calibri"/>
                          <a:ea typeface="Times New Roman"/>
                          <a:cs typeface="Arial"/>
                        </a:rPr>
                        <a:t>Sørg for at have overlegen magt (Shock and Awe ) </a:t>
                      </a:r>
                      <a:endParaRPr lang="en-US" sz="180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fontAlgn="base">
                        <a:spcBef>
                          <a:spcPts val="0"/>
                        </a:spcBef>
                        <a:spcAft>
                          <a:spcPts val="0"/>
                        </a:spcAft>
                      </a:pPr>
                      <a:r>
                        <a:rPr lang="da-DK" sz="1800" kern="1200">
                          <a:solidFill>
                            <a:srgbClr val="000000"/>
                          </a:solidFill>
                          <a:latin typeface="Calibri"/>
                          <a:ea typeface="Times New Roman"/>
                          <a:cs typeface="Arial"/>
                        </a:rPr>
                        <a:t>Asiatiske kampsport (judo, kendo,etc.) </a:t>
                      </a:r>
                      <a:endParaRPr lang="en-US" sz="180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865188">
                <a:tc>
                  <a:txBody>
                    <a:bodyPr/>
                    <a:lstStyle/>
                    <a:p>
                      <a:pPr marL="0" marR="0" fontAlgn="base">
                        <a:spcBef>
                          <a:spcPts val="0"/>
                        </a:spcBef>
                        <a:spcAft>
                          <a:spcPts val="0"/>
                        </a:spcAft>
                      </a:pPr>
                      <a:r>
                        <a:rPr lang="da-DK" sz="1800" kern="1200">
                          <a:solidFill>
                            <a:srgbClr val="000000"/>
                          </a:solidFill>
                          <a:latin typeface="Calibri"/>
                          <a:ea typeface="Times New Roman"/>
                          <a:cs typeface="Arial"/>
                        </a:rPr>
                        <a:t>Asiaterne stjæler vore ideer </a:t>
                      </a:r>
                      <a:endParaRPr lang="en-US" sz="180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fontAlgn="base">
                        <a:spcBef>
                          <a:spcPts val="0"/>
                        </a:spcBef>
                        <a:spcAft>
                          <a:spcPts val="0"/>
                        </a:spcAft>
                      </a:pPr>
                      <a:r>
                        <a:rPr lang="da-DK" sz="1800" kern="1200">
                          <a:solidFill>
                            <a:srgbClr val="000000"/>
                          </a:solidFill>
                          <a:latin typeface="Calibri"/>
                          <a:ea typeface="Times New Roman"/>
                          <a:cs typeface="Arial"/>
                        </a:rPr>
                        <a:t>Teknologi er tilrådighedsværende virkelighed; brug kaizen (optimering - inkrementel innovation) </a:t>
                      </a:r>
                      <a:endParaRPr lang="en-US" sz="180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711200">
                <a:tc>
                  <a:txBody>
                    <a:bodyPr/>
                    <a:lstStyle/>
                    <a:p>
                      <a:pPr marL="0" marR="0" fontAlgn="base">
                        <a:spcBef>
                          <a:spcPts val="0"/>
                        </a:spcBef>
                        <a:spcAft>
                          <a:spcPts val="0"/>
                        </a:spcAft>
                      </a:pPr>
                      <a:r>
                        <a:rPr lang="da-DK" sz="1800" kern="1200">
                          <a:solidFill>
                            <a:srgbClr val="000000"/>
                          </a:solidFill>
                          <a:latin typeface="Calibri"/>
                          <a:ea typeface="Times New Roman"/>
                          <a:cs typeface="Arial"/>
                        </a:rPr>
                        <a:t>Feedback kan bruges til at tilpasse of forbedre </a:t>
                      </a:r>
                      <a:endParaRPr lang="en-US" sz="180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fontAlgn="base">
                        <a:spcBef>
                          <a:spcPts val="0"/>
                        </a:spcBef>
                        <a:spcAft>
                          <a:spcPts val="0"/>
                        </a:spcAft>
                      </a:pPr>
                      <a:r>
                        <a:rPr lang="da-DK" sz="1800" kern="1200" dirty="0">
                          <a:solidFill>
                            <a:srgbClr val="000000"/>
                          </a:solidFill>
                          <a:latin typeface="Calibri"/>
                          <a:ea typeface="Times New Roman"/>
                          <a:cs typeface="Arial"/>
                        </a:rPr>
                        <a:t>Feedback kan styre udviklingen </a:t>
                      </a:r>
                      <a:endParaRPr lang="en-US" sz="1800" dirty="0">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sp>
        <p:nvSpPr>
          <p:cNvPr id="29812" name="Text Box 116"/>
          <p:cNvSpPr txBox="1">
            <a:spLocks noChangeArrowheads="1"/>
          </p:cNvSpPr>
          <p:nvPr/>
        </p:nvSpPr>
        <p:spPr bwMode="auto">
          <a:xfrm>
            <a:off x="2051720" y="48260"/>
            <a:ext cx="6646775" cy="707886"/>
          </a:xfrm>
          <a:prstGeom prst="rect">
            <a:avLst/>
          </a:prstGeom>
          <a:noFill/>
          <a:ln w="9525">
            <a:noFill/>
            <a:miter lim="800000"/>
            <a:headEnd/>
            <a:tailEnd/>
          </a:ln>
          <a:effectLst/>
        </p:spPr>
        <p:txBody>
          <a:bodyPr wrap="square">
            <a:spAutoFit/>
          </a:bodyPr>
          <a:lstStyle/>
          <a:p>
            <a:pPr lvl="1"/>
            <a:r>
              <a:rPr lang="en-US" sz="2000" dirty="0" smtClean="0"/>
              <a:t>7. </a:t>
            </a:r>
            <a:r>
              <a:rPr lang="da-DK" sz="2000" dirty="0" err="1" smtClean="0">
                <a:latin typeface="Calibri" pitchFamily="34" charset="0"/>
              </a:rPr>
              <a:t>Indrestyret</a:t>
            </a:r>
            <a:r>
              <a:rPr lang="da-DK" sz="2000" dirty="0" smtClean="0">
                <a:latin typeface="Calibri" pitchFamily="34" charset="0"/>
              </a:rPr>
              <a:t> versus ydrestyret (forhold til naturen/omverdenen)</a:t>
            </a:r>
            <a:endParaRPr lang="da-DK" sz="2000" dirty="0">
              <a:latin typeface="Calibri" pitchFamily="34" charset="0"/>
            </a:endParaRPr>
          </a:p>
        </p:txBody>
      </p:sp>
      <p:sp>
        <p:nvSpPr>
          <p:cNvPr id="2" name="Pladsholder til dato 1"/>
          <p:cNvSpPr>
            <a:spLocks noGrp="1"/>
          </p:cNvSpPr>
          <p:nvPr>
            <p:ph type="dt" sz="half" idx="10"/>
          </p:nvPr>
        </p:nvSpPr>
        <p:spPr/>
        <p:txBody>
          <a:bodyPr/>
          <a:lstStyle/>
          <a:p>
            <a:pPr>
              <a:defRPr/>
            </a:pPr>
            <a:fld id="{2357524C-4017-429D-A2DB-AF4834068722}" type="datetime3">
              <a:rPr lang="en-US" smtClean="0"/>
              <a:t>1 October 2018</a:t>
            </a:fld>
            <a:endParaRPr lang="en-US"/>
          </a:p>
        </p:txBody>
      </p:sp>
      <p:sp>
        <p:nvSpPr>
          <p:cNvPr id="3" name="Pladsholder til sidefod 2"/>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4" name="Pladsholder til diasnummer 3"/>
          <p:cNvSpPr>
            <a:spLocks noGrp="1"/>
          </p:cNvSpPr>
          <p:nvPr>
            <p:ph type="sldNum" sz="quarter" idx="12"/>
          </p:nvPr>
        </p:nvSpPr>
        <p:spPr/>
        <p:txBody>
          <a:bodyPr/>
          <a:lstStyle/>
          <a:p>
            <a:pPr>
              <a:defRPr/>
            </a:pPr>
            <a:fld id="{8E671149-3732-4DE6-B6EF-4D84A20E43BA}" type="slidenum">
              <a:rPr lang="en-US" smtClean="0"/>
              <a:pPr>
                <a:defRPr/>
              </a:pPr>
              <a:t>120</a:t>
            </a:fld>
            <a:endParaRPr lang="en-US"/>
          </a:p>
        </p:txBody>
      </p:sp>
      <p:sp>
        <p:nvSpPr>
          <p:cNvPr id="8" name="Tekstboks 7"/>
          <p:cNvSpPr txBox="1"/>
          <p:nvPr/>
        </p:nvSpPr>
        <p:spPr>
          <a:xfrm>
            <a:off x="35496" y="616151"/>
            <a:ext cx="2160240" cy="518911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da-DK" sz="1600" dirty="0" smtClean="0">
                <a:latin typeface="+mj-lt"/>
              </a:rPr>
              <a:t>Opsamling</a:t>
            </a:r>
          </a:p>
          <a:p>
            <a:pPr fontAlgn="auto">
              <a:lnSpc>
                <a:spcPct val="115000"/>
              </a:lnSpc>
              <a:spcBef>
                <a:spcPts val="0"/>
              </a:spcBef>
              <a:spcAft>
                <a:spcPts val="0"/>
              </a:spcAft>
              <a:defRPr/>
            </a:pPr>
            <a:r>
              <a:rPr lang="da-DK" sz="1600" dirty="0" err="1" smtClean="0">
                <a:latin typeface="+mj-lt"/>
              </a:rPr>
              <a:t>Trompenaars</a:t>
            </a:r>
            <a:endParaRPr lang="da-DK" sz="1600" dirty="0" smtClean="0">
              <a:latin typeface="+mj-lt"/>
            </a:endParaRPr>
          </a:p>
          <a:p>
            <a:pPr lvl="1" fontAlgn="auto">
              <a:lnSpc>
                <a:spcPct val="115000"/>
              </a:lnSpc>
              <a:spcBef>
                <a:spcPts val="0"/>
              </a:spcBef>
              <a:spcAft>
                <a:spcPts val="0"/>
              </a:spcAft>
              <a:defRPr/>
            </a:pPr>
            <a:r>
              <a:rPr lang="da-DK" sz="1600" dirty="0" smtClean="0">
                <a:latin typeface="+mj-lt"/>
              </a:rPr>
              <a:t>Universalisme</a:t>
            </a:r>
          </a:p>
          <a:p>
            <a:pPr lvl="1" fontAlgn="auto">
              <a:lnSpc>
                <a:spcPct val="115000"/>
              </a:lnSpc>
              <a:spcBef>
                <a:spcPts val="0"/>
              </a:spcBef>
              <a:spcAft>
                <a:spcPts val="0"/>
              </a:spcAft>
              <a:defRPr/>
            </a:pPr>
            <a:r>
              <a:rPr lang="da-DK" sz="1600" dirty="0" smtClean="0">
                <a:latin typeface="+mj-lt"/>
              </a:rPr>
              <a:t>Individualisme</a:t>
            </a:r>
          </a:p>
          <a:p>
            <a:pPr lvl="1" fontAlgn="auto">
              <a:lnSpc>
                <a:spcPct val="115000"/>
              </a:lnSpc>
              <a:spcBef>
                <a:spcPts val="0"/>
              </a:spcBef>
              <a:spcAft>
                <a:spcPts val="0"/>
              </a:spcAft>
              <a:defRPr/>
            </a:pPr>
            <a:r>
              <a:rPr lang="da-DK" sz="1600" dirty="0" smtClean="0">
                <a:latin typeface="+mj-lt"/>
              </a:rPr>
              <a:t>Diffus/specifik</a:t>
            </a:r>
          </a:p>
          <a:p>
            <a:pPr marL="457200" lvl="2" fontAlgn="auto">
              <a:lnSpc>
                <a:spcPct val="115000"/>
              </a:lnSpc>
              <a:spcBef>
                <a:spcPts val="0"/>
              </a:spcBef>
              <a:spcAft>
                <a:spcPts val="0"/>
              </a:spcAft>
              <a:defRPr/>
            </a:pPr>
            <a:r>
              <a:rPr lang="da-DK" sz="1600" dirty="0" smtClean="0">
                <a:latin typeface="+mj-lt"/>
              </a:rPr>
              <a:t>Neutral/affektiv</a:t>
            </a:r>
          </a:p>
          <a:p>
            <a:pPr marL="457200" lvl="2" fontAlgn="auto">
              <a:lnSpc>
                <a:spcPct val="115000"/>
              </a:lnSpc>
              <a:spcBef>
                <a:spcPts val="0"/>
              </a:spcBef>
              <a:spcAft>
                <a:spcPts val="0"/>
              </a:spcAft>
              <a:defRPr/>
            </a:pPr>
            <a:r>
              <a:rPr lang="da-DK" sz="1600" dirty="0" smtClean="0">
                <a:latin typeface="+mj-lt"/>
              </a:rPr>
              <a:t>Optjent/tillagt status</a:t>
            </a:r>
          </a:p>
          <a:p>
            <a:pPr marL="457200" lvl="2" fontAlgn="auto">
              <a:lnSpc>
                <a:spcPct val="115000"/>
              </a:lnSpc>
              <a:spcBef>
                <a:spcPts val="0"/>
              </a:spcBef>
              <a:spcAft>
                <a:spcPts val="0"/>
              </a:spcAft>
              <a:defRPr/>
            </a:pPr>
            <a:r>
              <a:rPr lang="da-DK" sz="1600" dirty="0" smtClean="0">
                <a:latin typeface="+mj-lt"/>
              </a:rPr>
              <a:t>Tid</a:t>
            </a:r>
          </a:p>
          <a:p>
            <a:pPr marL="457200" lvl="2" fontAlgn="auto">
              <a:lnSpc>
                <a:spcPct val="115000"/>
              </a:lnSpc>
              <a:spcBef>
                <a:spcPts val="0"/>
              </a:spcBef>
              <a:spcAft>
                <a:spcPts val="0"/>
              </a:spcAft>
              <a:defRPr/>
            </a:pPr>
            <a:r>
              <a:rPr lang="da-DK" sz="1600" dirty="0" err="1" smtClean="0">
                <a:solidFill>
                  <a:srgbClr val="FF0000"/>
                </a:solidFill>
                <a:latin typeface="+mj-lt"/>
              </a:rPr>
              <a:t>Indrestyret</a:t>
            </a:r>
            <a:r>
              <a:rPr lang="da-DK" sz="1600" dirty="0" smtClean="0">
                <a:solidFill>
                  <a:srgbClr val="FF0000"/>
                </a:solidFill>
                <a:latin typeface="+mj-lt"/>
              </a:rPr>
              <a:t>/</a:t>
            </a:r>
          </a:p>
          <a:p>
            <a:pPr marL="457200" lvl="2" fontAlgn="auto">
              <a:lnSpc>
                <a:spcPct val="115000"/>
              </a:lnSpc>
              <a:spcBef>
                <a:spcPts val="0"/>
              </a:spcBef>
              <a:spcAft>
                <a:spcPts val="0"/>
              </a:spcAft>
              <a:defRPr/>
            </a:pPr>
            <a:r>
              <a:rPr lang="da-DK" sz="1600" dirty="0" smtClean="0">
                <a:solidFill>
                  <a:srgbClr val="FF0000"/>
                </a:solidFill>
                <a:latin typeface="+mj-lt"/>
              </a:rPr>
              <a:t>ydrestyret</a:t>
            </a:r>
            <a:endParaRPr lang="en-US" sz="1600" dirty="0">
              <a:solidFill>
                <a:srgbClr val="FF0000"/>
              </a:solidFill>
              <a:latin typeface="+mj-lt"/>
            </a:endParaRPr>
          </a:p>
          <a:p>
            <a:pPr fontAlgn="auto">
              <a:lnSpc>
                <a:spcPct val="115000"/>
              </a:lnSpc>
              <a:spcBef>
                <a:spcPts val="0"/>
              </a:spcBef>
              <a:spcAft>
                <a:spcPts val="0"/>
              </a:spcAft>
              <a:defRPr/>
            </a:pPr>
            <a:r>
              <a:rPr lang="da-DK" sz="1600" dirty="0" smtClean="0">
                <a:latin typeface="+mj-lt"/>
              </a:rPr>
              <a:t>Hofstede</a:t>
            </a:r>
          </a:p>
          <a:p>
            <a:pPr lvl="1" fontAlgn="auto">
              <a:lnSpc>
                <a:spcPct val="115000"/>
              </a:lnSpc>
              <a:spcBef>
                <a:spcPts val="0"/>
              </a:spcBef>
              <a:spcAft>
                <a:spcPts val="0"/>
              </a:spcAft>
              <a:defRPr/>
            </a:pPr>
            <a:r>
              <a:rPr lang="da-DK" sz="1600" dirty="0" smtClean="0">
                <a:latin typeface="+mj-lt"/>
              </a:rPr>
              <a:t>Power distance</a:t>
            </a:r>
          </a:p>
          <a:p>
            <a:pPr lvl="1" fontAlgn="auto">
              <a:lnSpc>
                <a:spcPct val="115000"/>
              </a:lnSpc>
              <a:spcBef>
                <a:spcPts val="0"/>
              </a:spcBef>
              <a:spcAft>
                <a:spcPts val="0"/>
              </a:spcAft>
              <a:defRPr/>
            </a:pPr>
            <a:r>
              <a:rPr lang="da-DK" sz="1600" dirty="0" err="1" smtClean="0">
                <a:latin typeface="+mj-lt"/>
              </a:rPr>
              <a:t>Individualism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Masculinity</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Uncertainity</a:t>
            </a:r>
            <a:r>
              <a:rPr lang="da-DK" sz="1600" dirty="0" smtClean="0">
                <a:latin typeface="+mj-lt"/>
              </a:rPr>
              <a:t> </a:t>
            </a:r>
          </a:p>
          <a:p>
            <a:pPr lvl="1" fontAlgn="auto">
              <a:lnSpc>
                <a:spcPct val="115000"/>
              </a:lnSpc>
              <a:spcBef>
                <a:spcPts val="0"/>
              </a:spcBef>
              <a:spcAft>
                <a:spcPts val="0"/>
              </a:spcAft>
              <a:defRPr/>
            </a:pPr>
            <a:r>
              <a:rPr lang="da-DK" sz="1600" dirty="0" err="1" smtClean="0">
                <a:latin typeface="+mj-lt"/>
              </a:rPr>
              <a:t>Pragmatism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Indulgence</a:t>
            </a:r>
            <a:endParaRPr lang="da-DK" sz="1600" dirty="0" smtClean="0">
              <a:latin typeface="+mj-lt"/>
            </a:endParaRPr>
          </a:p>
        </p:txBody>
      </p:sp>
    </p:spTree>
    <p:extLst>
      <p:ext uri="{BB962C8B-B14F-4D97-AF65-F5344CB8AC3E}">
        <p14:creationId xmlns:p14="http://schemas.microsoft.com/office/powerpoint/2010/main" val="366779766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214414" y="0"/>
          <a:ext cx="6837362" cy="6858000"/>
        </p:xfrm>
        <a:graphic>
          <a:graphicData uri="http://schemas.openxmlformats.org/presentationml/2006/ole">
            <mc:AlternateContent xmlns:mc="http://schemas.openxmlformats.org/markup-compatibility/2006">
              <mc:Choice xmlns:v="urn:schemas-microsoft-com:vml" Requires="v">
                <p:oleObj spid="_x0000_s3077" name="Dokument" r:id="rId4" imgW="7096680" imgH="7116120" progId="Word.Document.8">
                  <p:embed/>
                </p:oleObj>
              </mc:Choice>
              <mc:Fallback>
                <p:oleObj name="Dokument" r:id="rId4" imgW="7096680" imgH="7116120" progId="Word.Document.8">
                  <p:embed/>
                  <p:pic>
                    <p:nvPicPr>
                      <p:cNvPr id="409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414" y="0"/>
                        <a:ext cx="68373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Pladsholder til dato 1"/>
          <p:cNvSpPr>
            <a:spLocks noGrp="1"/>
          </p:cNvSpPr>
          <p:nvPr>
            <p:ph type="dt" sz="half" idx="10"/>
          </p:nvPr>
        </p:nvSpPr>
        <p:spPr/>
        <p:txBody>
          <a:bodyPr/>
          <a:lstStyle/>
          <a:p>
            <a:pPr>
              <a:defRPr/>
            </a:pPr>
            <a:fld id="{A17B8D7B-7C28-4CAD-9A28-CF78106E3EE2}" type="datetime3">
              <a:rPr lang="en-US" smtClean="0"/>
              <a:t>1 October 2018</a:t>
            </a:fld>
            <a:endParaRPr lang="en-US"/>
          </a:p>
        </p:txBody>
      </p:sp>
      <p:sp>
        <p:nvSpPr>
          <p:cNvPr id="3" name="Pladsholder til sidefod 2"/>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4" name="Pladsholder til diasnummer 3"/>
          <p:cNvSpPr>
            <a:spLocks noGrp="1"/>
          </p:cNvSpPr>
          <p:nvPr>
            <p:ph type="sldNum" sz="quarter" idx="12"/>
          </p:nvPr>
        </p:nvSpPr>
        <p:spPr/>
        <p:txBody>
          <a:bodyPr/>
          <a:lstStyle/>
          <a:p>
            <a:pPr>
              <a:defRPr/>
            </a:pPr>
            <a:fld id="{8E671149-3732-4DE6-B6EF-4D84A20E43BA}" type="slidenum">
              <a:rPr lang="en-US" smtClean="0"/>
              <a:pPr>
                <a:defRPr/>
              </a:pPr>
              <a:t>121</a:t>
            </a:fld>
            <a:endParaRPr lang="en-US"/>
          </a:p>
        </p:txBody>
      </p:sp>
    </p:spTree>
    <p:extLst>
      <p:ext uri="{BB962C8B-B14F-4D97-AF65-F5344CB8AC3E}">
        <p14:creationId xmlns:p14="http://schemas.microsoft.com/office/powerpoint/2010/main" val="136992702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ambassadors distorted copy"/>
          <p:cNvPicPr>
            <a:picLocks noChangeAspect="1" noChangeArrowheads="1"/>
          </p:cNvPicPr>
          <p:nvPr/>
        </p:nvPicPr>
        <p:blipFill>
          <a:blip r:embed="rId2"/>
          <a:srcRect/>
          <a:stretch>
            <a:fillRect/>
          </a:stretch>
        </p:blipFill>
        <p:spPr bwMode="auto">
          <a:xfrm>
            <a:off x="2152681" y="0"/>
            <a:ext cx="6848475" cy="6858000"/>
          </a:xfrm>
          <a:prstGeom prst="rect">
            <a:avLst/>
          </a:prstGeom>
          <a:noFill/>
          <a:ln w="9525">
            <a:noFill/>
            <a:miter lim="800000"/>
            <a:headEnd/>
            <a:tailEnd/>
          </a:ln>
        </p:spPr>
      </p:pic>
      <p:pic>
        <p:nvPicPr>
          <p:cNvPr id="23555" name="Picture 5" descr="ambassadors distorted mini"/>
          <p:cNvPicPr>
            <a:picLocks noChangeAspect="1" noChangeArrowheads="1"/>
          </p:cNvPicPr>
          <p:nvPr/>
        </p:nvPicPr>
        <p:blipFill>
          <a:blip r:embed="rId3"/>
          <a:srcRect/>
          <a:stretch>
            <a:fillRect/>
          </a:stretch>
        </p:blipFill>
        <p:spPr bwMode="auto">
          <a:xfrm>
            <a:off x="385761" y="3371850"/>
            <a:ext cx="3971925" cy="3486150"/>
          </a:xfrm>
          <a:prstGeom prst="rect">
            <a:avLst/>
          </a:prstGeom>
          <a:noFill/>
          <a:ln w="9525">
            <a:noFill/>
            <a:miter lim="800000"/>
            <a:headEnd/>
            <a:tailEnd/>
          </a:ln>
        </p:spPr>
      </p:pic>
      <p:sp>
        <p:nvSpPr>
          <p:cNvPr id="2" name="Pladsholder til dato 1"/>
          <p:cNvSpPr>
            <a:spLocks noGrp="1"/>
          </p:cNvSpPr>
          <p:nvPr>
            <p:ph type="dt" sz="half" idx="10"/>
          </p:nvPr>
        </p:nvSpPr>
        <p:spPr/>
        <p:txBody>
          <a:bodyPr/>
          <a:lstStyle/>
          <a:p>
            <a:pPr>
              <a:defRPr/>
            </a:pPr>
            <a:fld id="{43AFAAD8-6FBC-4F2A-AD4B-1B0E901BD37F}" type="datetime3">
              <a:rPr lang="en-US" smtClean="0"/>
              <a:t>1 October 2018</a:t>
            </a:fld>
            <a:endParaRPr lang="en-US"/>
          </a:p>
        </p:txBody>
      </p:sp>
      <p:sp>
        <p:nvSpPr>
          <p:cNvPr id="3" name="Pladsholder til sidefod 2"/>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4" name="Pladsholder til diasnummer 3"/>
          <p:cNvSpPr>
            <a:spLocks noGrp="1"/>
          </p:cNvSpPr>
          <p:nvPr>
            <p:ph type="sldNum" sz="quarter" idx="12"/>
          </p:nvPr>
        </p:nvSpPr>
        <p:spPr/>
        <p:txBody>
          <a:bodyPr/>
          <a:lstStyle/>
          <a:p>
            <a:pPr>
              <a:defRPr/>
            </a:pPr>
            <a:fld id="{8E671149-3732-4DE6-B6EF-4D84A20E43BA}" type="slidenum">
              <a:rPr lang="en-US" smtClean="0"/>
              <a:pPr>
                <a:defRPr/>
              </a:pPr>
              <a:t>122</a:t>
            </a:fld>
            <a:endParaRPr lang="en-US"/>
          </a:p>
        </p:txBody>
      </p:sp>
    </p:spTree>
    <p:extLst>
      <p:ext uri="{BB962C8B-B14F-4D97-AF65-F5344CB8AC3E}">
        <p14:creationId xmlns:p14="http://schemas.microsoft.com/office/powerpoint/2010/main" val="173577865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1907704" y="116632"/>
            <a:ext cx="7164288" cy="6264696"/>
          </a:xfrm>
        </p:spPr>
        <p:txBody>
          <a:bodyPr>
            <a:noAutofit/>
          </a:bodyPr>
          <a:lstStyle/>
          <a:p>
            <a:pPr lvl="0" algn="r">
              <a:lnSpc>
                <a:spcPct val="115000"/>
              </a:lnSpc>
              <a:spcBef>
                <a:spcPts val="0"/>
              </a:spcBef>
              <a:spcAft>
                <a:spcPts val="0"/>
              </a:spcAft>
              <a:buNone/>
            </a:pPr>
            <a:r>
              <a:rPr lang="en-US" sz="2400" b="1" dirty="0" err="1" smtClean="0">
                <a:cs typeface="Arial" pitchFamily="34" charset="0"/>
              </a:rPr>
              <a:t>Browaeys</a:t>
            </a:r>
            <a:r>
              <a:rPr lang="en-US" sz="2400" b="1" dirty="0" smtClean="0">
                <a:cs typeface="Arial" pitchFamily="34" charset="0"/>
              </a:rPr>
              <a:t> &amp; Price: </a:t>
            </a:r>
            <a:r>
              <a:rPr lang="en-US" sz="2400" dirty="0" smtClean="0">
                <a:cs typeface="Arial" pitchFamily="34" charset="0"/>
              </a:rPr>
              <a:t>National </a:t>
            </a:r>
            <a:r>
              <a:rPr lang="en-US" sz="2400" dirty="0">
                <a:cs typeface="Arial" pitchFamily="34" charset="0"/>
              </a:rPr>
              <a:t>cultural dimensions in the business </a:t>
            </a:r>
            <a:r>
              <a:rPr lang="en-US" sz="2400" dirty="0" smtClean="0">
                <a:cs typeface="Arial" pitchFamily="34" charset="0"/>
              </a:rPr>
              <a:t>context</a:t>
            </a:r>
            <a:endParaRPr lang="da-DK" sz="2400" dirty="0" smtClean="0">
              <a:ea typeface="Calibri" pitchFamily="34" charset="0"/>
              <a:cs typeface="Arial" pitchFamily="34" charset="0"/>
            </a:endParaRPr>
          </a:p>
          <a:p>
            <a:pPr>
              <a:buFont typeface="Arial" charset="0"/>
              <a:buNone/>
            </a:pPr>
            <a:r>
              <a:rPr lang="da-DK" sz="2400" dirty="0" smtClean="0">
                <a:ea typeface="Calibri" pitchFamily="34" charset="0"/>
                <a:cs typeface="Arial" pitchFamily="34" charset="0"/>
              </a:rPr>
              <a:t>I det følgende som de fremgår af Hofstedes egen netsted </a:t>
            </a:r>
            <a:r>
              <a:rPr lang="da-DK" sz="2400" dirty="0" smtClean="0">
                <a:ea typeface="Calibri" pitchFamily="34" charset="0"/>
                <a:cs typeface="Arial" pitchFamily="34" charset="0"/>
                <a:hlinkClick r:id="rId2"/>
              </a:rPr>
              <a:t>http://www.geert-hofstede.com/</a:t>
            </a:r>
            <a:r>
              <a:rPr lang="da-DK" sz="2400" dirty="0" smtClean="0">
                <a:ea typeface="Calibri" pitchFamily="34" charset="0"/>
                <a:cs typeface="Arial" pitchFamily="34" charset="0"/>
              </a:rPr>
              <a:t> </a:t>
            </a:r>
            <a:endParaRPr lang="da-DK" sz="2400" dirty="0">
              <a:ea typeface="Calibri" pitchFamily="34" charset="0"/>
              <a:cs typeface="Arial" pitchFamily="34" charset="0"/>
            </a:endParaRPr>
          </a:p>
          <a:p>
            <a:pPr>
              <a:buFont typeface="Arial" charset="0"/>
              <a:buNone/>
            </a:pPr>
            <a:r>
              <a:rPr lang="en-US" sz="2400" b="1" dirty="0" smtClean="0">
                <a:cs typeface="Arial" pitchFamily="34" charset="0"/>
              </a:rPr>
              <a:t>Power Distance Index (PDI)</a:t>
            </a:r>
            <a:r>
              <a:rPr lang="en-US" sz="2400" dirty="0" smtClean="0">
                <a:cs typeface="Arial" pitchFamily="34" charset="0"/>
              </a:rPr>
              <a:t> that is the extent to which the less powerful members of organizations and institutions (like the family) </a:t>
            </a:r>
            <a:r>
              <a:rPr lang="en-US" sz="2400" dirty="0" smtClean="0">
                <a:solidFill>
                  <a:srgbClr val="FF0000"/>
                </a:solidFill>
                <a:cs typeface="Arial" pitchFamily="34" charset="0"/>
              </a:rPr>
              <a:t>accept and expect that power is distributed unequally</a:t>
            </a:r>
            <a:r>
              <a:rPr lang="en-US" sz="2400" dirty="0" smtClean="0">
                <a:cs typeface="Arial" pitchFamily="34" charset="0"/>
              </a:rPr>
              <a:t>. This represents inequality (more versus less), but defined from below, not from above. </a:t>
            </a:r>
            <a:r>
              <a:rPr lang="en-US" sz="2400" dirty="0" smtClean="0">
                <a:solidFill>
                  <a:srgbClr val="FF0000"/>
                </a:solidFill>
                <a:cs typeface="Arial" pitchFamily="34" charset="0"/>
              </a:rPr>
              <a:t>It suggests that a society's level of inequality is endorsed by the followers as much as by the leaders</a:t>
            </a:r>
            <a:r>
              <a:rPr lang="en-US" sz="2400" dirty="0" smtClean="0">
                <a:cs typeface="Arial" pitchFamily="34" charset="0"/>
              </a:rPr>
              <a:t>. Power and inequality, of course, are extremely fundamental facts of any society and anybody with some international experience will be aware that 'all societies are unequal, but some are more unequal than others'.</a:t>
            </a:r>
          </a:p>
        </p:txBody>
      </p:sp>
      <p:sp>
        <p:nvSpPr>
          <p:cNvPr id="2" name="Pladsholder til dato 1"/>
          <p:cNvSpPr>
            <a:spLocks noGrp="1"/>
          </p:cNvSpPr>
          <p:nvPr>
            <p:ph type="dt" sz="half" idx="10"/>
          </p:nvPr>
        </p:nvSpPr>
        <p:spPr/>
        <p:txBody>
          <a:bodyPr/>
          <a:lstStyle/>
          <a:p>
            <a:pPr>
              <a:defRPr/>
            </a:pPr>
            <a:fld id="{579F263F-296B-4489-9DC0-5FB4145BBD5B}" type="datetime3">
              <a:rPr lang="en-US" smtClean="0"/>
              <a:t>1 October 2018</a:t>
            </a:fld>
            <a:endParaRPr lang="en-US"/>
          </a:p>
        </p:txBody>
      </p:sp>
      <p:sp>
        <p:nvSpPr>
          <p:cNvPr id="5" name="Pladsholder til sidefod 4"/>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8" name="Pladsholder til diasnummer 7"/>
          <p:cNvSpPr>
            <a:spLocks noGrp="1"/>
          </p:cNvSpPr>
          <p:nvPr>
            <p:ph type="sldNum" sz="quarter" idx="12"/>
          </p:nvPr>
        </p:nvSpPr>
        <p:spPr/>
        <p:txBody>
          <a:bodyPr/>
          <a:lstStyle/>
          <a:p>
            <a:pPr>
              <a:defRPr/>
            </a:pPr>
            <a:fld id="{95138D2B-9F13-4FEC-AFDA-58A58D2D66DA}" type="slidenum">
              <a:rPr lang="en-US" smtClean="0"/>
              <a:pPr>
                <a:defRPr/>
              </a:pPr>
              <a:t>123</a:t>
            </a:fld>
            <a:endParaRPr lang="en-US"/>
          </a:p>
        </p:txBody>
      </p:sp>
      <p:sp>
        <p:nvSpPr>
          <p:cNvPr id="7" name="Tekstboks 6"/>
          <p:cNvSpPr txBox="1"/>
          <p:nvPr/>
        </p:nvSpPr>
        <p:spPr>
          <a:xfrm>
            <a:off x="35496" y="616151"/>
            <a:ext cx="2160240" cy="518911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da-DK" sz="1600" dirty="0" smtClean="0">
                <a:latin typeface="+mj-lt"/>
              </a:rPr>
              <a:t>Opsamling</a:t>
            </a:r>
          </a:p>
          <a:p>
            <a:pPr fontAlgn="auto">
              <a:lnSpc>
                <a:spcPct val="115000"/>
              </a:lnSpc>
              <a:spcBef>
                <a:spcPts val="0"/>
              </a:spcBef>
              <a:spcAft>
                <a:spcPts val="0"/>
              </a:spcAft>
              <a:defRPr/>
            </a:pPr>
            <a:r>
              <a:rPr lang="da-DK" sz="1600" dirty="0" err="1" smtClean="0">
                <a:latin typeface="+mj-lt"/>
              </a:rPr>
              <a:t>Trompenaars</a:t>
            </a:r>
            <a:endParaRPr lang="da-DK" sz="1600" dirty="0" smtClean="0">
              <a:latin typeface="+mj-lt"/>
            </a:endParaRPr>
          </a:p>
          <a:p>
            <a:pPr lvl="1" fontAlgn="auto">
              <a:lnSpc>
                <a:spcPct val="115000"/>
              </a:lnSpc>
              <a:spcBef>
                <a:spcPts val="0"/>
              </a:spcBef>
              <a:spcAft>
                <a:spcPts val="0"/>
              </a:spcAft>
              <a:defRPr/>
            </a:pPr>
            <a:r>
              <a:rPr lang="da-DK" sz="1600" dirty="0" smtClean="0">
                <a:latin typeface="+mj-lt"/>
              </a:rPr>
              <a:t>Universalisme</a:t>
            </a:r>
          </a:p>
          <a:p>
            <a:pPr lvl="1" fontAlgn="auto">
              <a:lnSpc>
                <a:spcPct val="115000"/>
              </a:lnSpc>
              <a:spcBef>
                <a:spcPts val="0"/>
              </a:spcBef>
              <a:spcAft>
                <a:spcPts val="0"/>
              </a:spcAft>
              <a:defRPr/>
            </a:pPr>
            <a:r>
              <a:rPr lang="da-DK" sz="1600" dirty="0" smtClean="0">
                <a:latin typeface="+mj-lt"/>
              </a:rPr>
              <a:t>Individualisme</a:t>
            </a:r>
          </a:p>
          <a:p>
            <a:pPr lvl="1" fontAlgn="auto">
              <a:lnSpc>
                <a:spcPct val="115000"/>
              </a:lnSpc>
              <a:spcBef>
                <a:spcPts val="0"/>
              </a:spcBef>
              <a:spcAft>
                <a:spcPts val="0"/>
              </a:spcAft>
              <a:defRPr/>
            </a:pPr>
            <a:r>
              <a:rPr lang="da-DK" sz="1600" dirty="0" smtClean="0">
                <a:latin typeface="+mj-lt"/>
              </a:rPr>
              <a:t>Diffus/specifik</a:t>
            </a:r>
          </a:p>
          <a:p>
            <a:pPr marL="457200" lvl="2" fontAlgn="auto">
              <a:lnSpc>
                <a:spcPct val="115000"/>
              </a:lnSpc>
              <a:spcBef>
                <a:spcPts val="0"/>
              </a:spcBef>
              <a:spcAft>
                <a:spcPts val="0"/>
              </a:spcAft>
              <a:defRPr/>
            </a:pPr>
            <a:r>
              <a:rPr lang="da-DK" sz="1600" dirty="0" smtClean="0">
                <a:latin typeface="+mj-lt"/>
              </a:rPr>
              <a:t>Neutral/affektiv</a:t>
            </a:r>
          </a:p>
          <a:p>
            <a:pPr marL="457200" lvl="2" fontAlgn="auto">
              <a:lnSpc>
                <a:spcPct val="115000"/>
              </a:lnSpc>
              <a:spcBef>
                <a:spcPts val="0"/>
              </a:spcBef>
              <a:spcAft>
                <a:spcPts val="0"/>
              </a:spcAft>
              <a:defRPr/>
            </a:pPr>
            <a:r>
              <a:rPr lang="da-DK" sz="1600" dirty="0" smtClean="0">
                <a:latin typeface="+mj-lt"/>
              </a:rPr>
              <a:t>Optjent/tillagt status</a:t>
            </a:r>
          </a:p>
          <a:p>
            <a:pPr marL="457200" lvl="2" fontAlgn="auto">
              <a:lnSpc>
                <a:spcPct val="115000"/>
              </a:lnSpc>
              <a:spcBef>
                <a:spcPts val="0"/>
              </a:spcBef>
              <a:spcAft>
                <a:spcPts val="0"/>
              </a:spcAft>
              <a:defRPr/>
            </a:pPr>
            <a:r>
              <a:rPr lang="da-DK" sz="1600" dirty="0" smtClean="0">
                <a:latin typeface="+mj-lt"/>
              </a:rPr>
              <a:t>Tid</a:t>
            </a:r>
          </a:p>
          <a:p>
            <a:pPr marL="457200" lvl="2" fontAlgn="auto">
              <a:lnSpc>
                <a:spcPct val="115000"/>
              </a:lnSpc>
              <a:spcBef>
                <a:spcPts val="0"/>
              </a:spcBef>
              <a:spcAft>
                <a:spcPts val="0"/>
              </a:spcAft>
              <a:defRPr/>
            </a:pPr>
            <a:r>
              <a:rPr lang="da-DK" sz="1600" dirty="0" err="1" smtClean="0">
                <a:latin typeface="+mj-lt"/>
              </a:rPr>
              <a:t>Indrestyret</a:t>
            </a:r>
            <a:r>
              <a:rPr lang="da-DK" sz="1600" dirty="0" smtClean="0">
                <a:latin typeface="+mj-lt"/>
              </a:rPr>
              <a:t>/</a:t>
            </a:r>
          </a:p>
          <a:p>
            <a:pPr marL="457200" lvl="2" fontAlgn="auto">
              <a:lnSpc>
                <a:spcPct val="115000"/>
              </a:lnSpc>
              <a:spcBef>
                <a:spcPts val="0"/>
              </a:spcBef>
              <a:spcAft>
                <a:spcPts val="0"/>
              </a:spcAft>
              <a:defRPr/>
            </a:pPr>
            <a:r>
              <a:rPr lang="da-DK" sz="1600" dirty="0" smtClean="0">
                <a:latin typeface="+mj-lt"/>
              </a:rPr>
              <a:t>ydrestyret</a:t>
            </a:r>
            <a:endParaRPr lang="en-US" sz="1600" dirty="0">
              <a:latin typeface="+mj-lt"/>
            </a:endParaRPr>
          </a:p>
          <a:p>
            <a:pPr fontAlgn="auto">
              <a:lnSpc>
                <a:spcPct val="115000"/>
              </a:lnSpc>
              <a:spcBef>
                <a:spcPts val="0"/>
              </a:spcBef>
              <a:spcAft>
                <a:spcPts val="0"/>
              </a:spcAft>
              <a:defRPr/>
            </a:pPr>
            <a:r>
              <a:rPr lang="da-DK" sz="1600" dirty="0" smtClean="0">
                <a:latin typeface="+mj-lt"/>
              </a:rPr>
              <a:t>Hofstede</a:t>
            </a:r>
          </a:p>
          <a:p>
            <a:pPr lvl="1" fontAlgn="auto">
              <a:lnSpc>
                <a:spcPct val="115000"/>
              </a:lnSpc>
              <a:spcBef>
                <a:spcPts val="0"/>
              </a:spcBef>
              <a:spcAft>
                <a:spcPts val="0"/>
              </a:spcAft>
              <a:defRPr/>
            </a:pPr>
            <a:r>
              <a:rPr lang="da-DK" sz="1600" dirty="0" smtClean="0">
                <a:solidFill>
                  <a:srgbClr val="FF0000"/>
                </a:solidFill>
                <a:latin typeface="+mj-lt"/>
              </a:rPr>
              <a:t>Power distance</a:t>
            </a:r>
          </a:p>
          <a:p>
            <a:pPr lvl="1" fontAlgn="auto">
              <a:lnSpc>
                <a:spcPct val="115000"/>
              </a:lnSpc>
              <a:spcBef>
                <a:spcPts val="0"/>
              </a:spcBef>
              <a:spcAft>
                <a:spcPts val="0"/>
              </a:spcAft>
              <a:defRPr/>
            </a:pPr>
            <a:r>
              <a:rPr lang="da-DK" sz="1600" dirty="0" err="1" smtClean="0">
                <a:latin typeface="+mj-lt"/>
              </a:rPr>
              <a:t>Individualism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Masculinity</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Uncertainity</a:t>
            </a:r>
            <a:r>
              <a:rPr lang="da-DK" sz="1600" dirty="0" smtClean="0">
                <a:latin typeface="+mj-lt"/>
              </a:rPr>
              <a:t> </a:t>
            </a:r>
          </a:p>
          <a:p>
            <a:pPr lvl="1" fontAlgn="auto">
              <a:lnSpc>
                <a:spcPct val="115000"/>
              </a:lnSpc>
              <a:spcBef>
                <a:spcPts val="0"/>
              </a:spcBef>
              <a:spcAft>
                <a:spcPts val="0"/>
              </a:spcAft>
              <a:defRPr/>
            </a:pPr>
            <a:r>
              <a:rPr lang="da-DK" sz="1600" dirty="0" err="1" smtClean="0">
                <a:latin typeface="+mj-lt"/>
              </a:rPr>
              <a:t>Pragmatism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Indulgence</a:t>
            </a:r>
            <a:endParaRPr lang="da-DK" sz="1600" dirty="0" smtClean="0">
              <a:latin typeface="+mj-lt"/>
            </a:endParaRPr>
          </a:p>
        </p:txBody>
      </p:sp>
    </p:spTree>
    <p:extLst>
      <p:ext uri="{BB962C8B-B14F-4D97-AF65-F5344CB8AC3E}">
        <p14:creationId xmlns:p14="http://schemas.microsoft.com/office/powerpoint/2010/main" val="80609072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1907704" y="116632"/>
            <a:ext cx="7236296" cy="5268913"/>
          </a:xfrm>
        </p:spPr>
        <p:txBody>
          <a:bodyPr>
            <a:noAutofit/>
          </a:bodyPr>
          <a:lstStyle/>
          <a:p>
            <a:pPr>
              <a:buNone/>
            </a:pPr>
            <a:r>
              <a:rPr lang="en-US" sz="2400" i="1" dirty="0" smtClean="0"/>
              <a:t>(Individual versus group orientation)</a:t>
            </a:r>
          </a:p>
          <a:p>
            <a:pPr>
              <a:buNone/>
            </a:pPr>
            <a:r>
              <a:rPr lang="en-US" sz="2400" b="1" dirty="0" smtClean="0"/>
              <a:t>Individualism (IDV)</a:t>
            </a:r>
            <a:r>
              <a:rPr lang="en-US" sz="2400" dirty="0" smtClean="0"/>
              <a:t> on the one side versus its opposite, collectivism, that is </a:t>
            </a:r>
            <a:r>
              <a:rPr lang="en-US" sz="2400" dirty="0" smtClean="0">
                <a:solidFill>
                  <a:srgbClr val="FF0000"/>
                </a:solidFill>
              </a:rPr>
              <a:t>the degree to which individuals are integrated into groups</a:t>
            </a:r>
            <a:r>
              <a:rPr lang="en-US" sz="2400" dirty="0" smtClean="0"/>
              <a:t>. On the individualist side we find societies in which the ties between individuals are loose: everyone is expected to look after him/herself and his/her immediate family. On the collectivist side, we find societies in which people from birth onwards are integrated into strong, cohesive in-groups, often extended families (with uncles, aunts and grandparents) which continue protecting them in exchange for unquestioning loyalty. </a:t>
            </a:r>
            <a:r>
              <a:rPr lang="en-US" sz="2400" dirty="0" smtClean="0">
                <a:solidFill>
                  <a:srgbClr val="FF0000"/>
                </a:solidFill>
              </a:rPr>
              <a:t>The word 'collectivism' in this sense has no political meaning: it refers to the group, not to the state</a:t>
            </a:r>
            <a:r>
              <a:rPr lang="en-US" sz="2400" dirty="0" smtClean="0"/>
              <a:t>. Again, the issue addressed by this dimension is an extremely fundamental one, regarding all societies in the world. </a:t>
            </a:r>
          </a:p>
        </p:txBody>
      </p:sp>
      <p:sp>
        <p:nvSpPr>
          <p:cNvPr id="2" name="Pladsholder til dato 1"/>
          <p:cNvSpPr>
            <a:spLocks noGrp="1"/>
          </p:cNvSpPr>
          <p:nvPr>
            <p:ph type="dt" sz="half" idx="10"/>
          </p:nvPr>
        </p:nvSpPr>
        <p:spPr/>
        <p:txBody>
          <a:bodyPr/>
          <a:lstStyle/>
          <a:p>
            <a:pPr>
              <a:defRPr/>
            </a:pPr>
            <a:fld id="{37AA05DD-A848-4441-8526-995E35D8544F}" type="datetime3">
              <a:rPr lang="en-US" smtClean="0"/>
              <a:t>1 October 2018</a:t>
            </a:fld>
            <a:endParaRPr lang="en-US" dirty="0"/>
          </a:p>
        </p:txBody>
      </p:sp>
      <p:sp>
        <p:nvSpPr>
          <p:cNvPr id="5" name="Pladsholder til sidefod 4"/>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8" name="Pladsholder til diasnummer 7"/>
          <p:cNvSpPr>
            <a:spLocks noGrp="1"/>
          </p:cNvSpPr>
          <p:nvPr>
            <p:ph type="sldNum" sz="quarter" idx="12"/>
          </p:nvPr>
        </p:nvSpPr>
        <p:spPr/>
        <p:txBody>
          <a:bodyPr/>
          <a:lstStyle/>
          <a:p>
            <a:pPr>
              <a:defRPr/>
            </a:pPr>
            <a:fld id="{95138D2B-9F13-4FEC-AFDA-58A58D2D66DA}" type="slidenum">
              <a:rPr lang="en-US" smtClean="0"/>
              <a:pPr>
                <a:defRPr/>
              </a:pPr>
              <a:t>124</a:t>
            </a:fld>
            <a:endParaRPr lang="en-US"/>
          </a:p>
        </p:txBody>
      </p:sp>
      <p:sp>
        <p:nvSpPr>
          <p:cNvPr id="7" name="Tekstboks 6"/>
          <p:cNvSpPr txBox="1"/>
          <p:nvPr/>
        </p:nvSpPr>
        <p:spPr>
          <a:xfrm>
            <a:off x="35496" y="616151"/>
            <a:ext cx="2160240" cy="518911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da-DK" sz="1600" dirty="0" smtClean="0">
                <a:latin typeface="+mj-lt"/>
              </a:rPr>
              <a:t>Opsamling</a:t>
            </a:r>
          </a:p>
          <a:p>
            <a:pPr fontAlgn="auto">
              <a:lnSpc>
                <a:spcPct val="115000"/>
              </a:lnSpc>
              <a:spcBef>
                <a:spcPts val="0"/>
              </a:spcBef>
              <a:spcAft>
                <a:spcPts val="0"/>
              </a:spcAft>
              <a:defRPr/>
            </a:pPr>
            <a:r>
              <a:rPr lang="da-DK" sz="1600" dirty="0" err="1" smtClean="0">
                <a:latin typeface="+mj-lt"/>
              </a:rPr>
              <a:t>Trompenaars</a:t>
            </a:r>
            <a:endParaRPr lang="da-DK" sz="1600" dirty="0" smtClean="0">
              <a:latin typeface="+mj-lt"/>
            </a:endParaRPr>
          </a:p>
          <a:p>
            <a:pPr lvl="1" fontAlgn="auto">
              <a:lnSpc>
                <a:spcPct val="115000"/>
              </a:lnSpc>
              <a:spcBef>
                <a:spcPts val="0"/>
              </a:spcBef>
              <a:spcAft>
                <a:spcPts val="0"/>
              </a:spcAft>
              <a:defRPr/>
            </a:pPr>
            <a:r>
              <a:rPr lang="da-DK" sz="1600" dirty="0" smtClean="0">
                <a:latin typeface="+mj-lt"/>
              </a:rPr>
              <a:t>Universalisme</a:t>
            </a:r>
          </a:p>
          <a:p>
            <a:pPr lvl="1" fontAlgn="auto">
              <a:lnSpc>
                <a:spcPct val="115000"/>
              </a:lnSpc>
              <a:spcBef>
                <a:spcPts val="0"/>
              </a:spcBef>
              <a:spcAft>
                <a:spcPts val="0"/>
              </a:spcAft>
              <a:defRPr/>
            </a:pPr>
            <a:r>
              <a:rPr lang="da-DK" sz="1600" dirty="0" smtClean="0">
                <a:latin typeface="+mj-lt"/>
              </a:rPr>
              <a:t>Individualisme</a:t>
            </a:r>
          </a:p>
          <a:p>
            <a:pPr lvl="1" fontAlgn="auto">
              <a:lnSpc>
                <a:spcPct val="115000"/>
              </a:lnSpc>
              <a:spcBef>
                <a:spcPts val="0"/>
              </a:spcBef>
              <a:spcAft>
                <a:spcPts val="0"/>
              </a:spcAft>
              <a:defRPr/>
            </a:pPr>
            <a:r>
              <a:rPr lang="da-DK" sz="1600" dirty="0" smtClean="0">
                <a:latin typeface="+mj-lt"/>
              </a:rPr>
              <a:t>Diffus/specifik</a:t>
            </a:r>
          </a:p>
          <a:p>
            <a:pPr marL="457200" lvl="2" fontAlgn="auto">
              <a:lnSpc>
                <a:spcPct val="115000"/>
              </a:lnSpc>
              <a:spcBef>
                <a:spcPts val="0"/>
              </a:spcBef>
              <a:spcAft>
                <a:spcPts val="0"/>
              </a:spcAft>
              <a:defRPr/>
            </a:pPr>
            <a:r>
              <a:rPr lang="da-DK" sz="1600" dirty="0" smtClean="0">
                <a:latin typeface="+mj-lt"/>
              </a:rPr>
              <a:t>Neutral/affektiv</a:t>
            </a:r>
          </a:p>
          <a:p>
            <a:pPr marL="457200" lvl="2" fontAlgn="auto">
              <a:lnSpc>
                <a:spcPct val="115000"/>
              </a:lnSpc>
              <a:spcBef>
                <a:spcPts val="0"/>
              </a:spcBef>
              <a:spcAft>
                <a:spcPts val="0"/>
              </a:spcAft>
              <a:defRPr/>
            </a:pPr>
            <a:r>
              <a:rPr lang="da-DK" sz="1600" dirty="0" smtClean="0">
                <a:latin typeface="+mj-lt"/>
              </a:rPr>
              <a:t>Optjent/tillagt status</a:t>
            </a:r>
          </a:p>
          <a:p>
            <a:pPr marL="457200" lvl="2" fontAlgn="auto">
              <a:lnSpc>
                <a:spcPct val="115000"/>
              </a:lnSpc>
              <a:spcBef>
                <a:spcPts val="0"/>
              </a:spcBef>
              <a:spcAft>
                <a:spcPts val="0"/>
              </a:spcAft>
              <a:defRPr/>
            </a:pPr>
            <a:r>
              <a:rPr lang="da-DK" sz="1600" dirty="0" smtClean="0">
                <a:latin typeface="+mj-lt"/>
              </a:rPr>
              <a:t>Tid</a:t>
            </a:r>
          </a:p>
          <a:p>
            <a:pPr marL="457200" lvl="2" fontAlgn="auto">
              <a:lnSpc>
                <a:spcPct val="115000"/>
              </a:lnSpc>
              <a:spcBef>
                <a:spcPts val="0"/>
              </a:spcBef>
              <a:spcAft>
                <a:spcPts val="0"/>
              </a:spcAft>
              <a:defRPr/>
            </a:pPr>
            <a:r>
              <a:rPr lang="da-DK" sz="1600" dirty="0" err="1" smtClean="0">
                <a:latin typeface="+mj-lt"/>
              </a:rPr>
              <a:t>Indrestyret</a:t>
            </a:r>
            <a:r>
              <a:rPr lang="da-DK" sz="1600" dirty="0" smtClean="0">
                <a:latin typeface="+mj-lt"/>
              </a:rPr>
              <a:t>/</a:t>
            </a:r>
          </a:p>
          <a:p>
            <a:pPr marL="457200" lvl="2" fontAlgn="auto">
              <a:lnSpc>
                <a:spcPct val="115000"/>
              </a:lnSpc>
              <a:spcBef>
                <a:spcPts val="0"/>
              </a:spcBef>
              <a:spcAft>
                <a:spcPts val="0"/>
              </a:spcAft>
              <a:defRPr/>
            </a:pPr>
            <a:r>
              <a:rPr lang="da-DK" sz="1600" dirty="0" smtClean="0">
                <a:latin typeface="+mj-lt"/>
              </a:rPr>
              <a:t>ydrestyret</a:t>
            </a:r>
            <a:endParaRPr lang="en-US" sz="1600" dirty="0">
              <a:latin typeface="+mj-lt"/>
            </a:endParaRPr>
          </a:p>
          <a:p>
            <a:pPr fontAlgn="auto">
              <a:lnSpc>
                <a:spcPct val="115000"/>
              </a:lnSpc>
              <a:spcBef>
                <a:spcPts val="0"/>
              </a:spcBef>
              <a:spcAft>
                <a:spcPts val="0"/>
              </a:spcAft>
              <a:defRPr/>
            </a:pPr>
            <a:r>
              <a:rPr lang="da-DK" sz="1600" dirty="0" smtClean="0">
                <a:latin typeface="+mj-lt"/>
              </a:rPr>
              <a:t>Hofstede</a:t>
            </a:r>
          </a:p>
          <a:p>
            <a:pPr lvl="1" fontAlgn="auto">
              <a:lnSpc>
                <a:spcPct val="115000"/>
              </a:lnSpc>
              <a:spcBef>
                <a:spcPts val="0"/>
              </a:spcBef>
              <a:spcAft>
                <a:spcPts val="0"/>
              </a:spcAft>
              <a:defRPr/>
            </a:pPr>
            <a:r>
              <a:rPr lang="da-DK" sz="1600" dirty="0" smtClean="0">
                <a:latin typeface="+mj-lt"/>
              </a:rPr>
              <a:t>Power distance</a:t>
            </a:r>
          </a:p>
          <a:p>
            <a:pPr lvl="1" fontAlgn="auto">
              <a:lnSpc>
                <a:spcPct val="115000"/>
              </a:lnSpc>
              <a:spcBef>
                <a:spcPts val="0"/>
              </a:spcBef>
              <a:spcAft>
                <a:spcPts val="0"/>
              </a:spcAft>
              <a:defRPr/>
            </a:pPr>
            <a:r>
              <a:rPr lang="da-DK" sz="1600" dirty="0" err="1" smtClean="0">
                <a:solidFill>
                  <a:srgbClr val="FF0000"/>
                </a:solidFill>
                <a:latin typeface="+mj-lt"/>
              </a:rPr>
              <a:t>Individualism</a:t>
            </a:r>
            <a:endParaRPr lang="da-DK" sz="1600" dirty="0" smtClean="0">
              <a:solidFill>
                <a:srgbClr val="FF0000"/>
              </a:solidFill>
              <a:latin typeface="+mj-lt"/>
            </a:endParaRPr>
          </a:p>
          <a:p>
            <a:pPr lvl="1" fontAlgn="auto">
              <a:lnSpc>
                <a:spcPct val="115000"/>
              </a:lnSpc>
              <a:spcBef>
                <a:spcPts val="0"/>
              </a:spcBef>
              <a:spcAft>
                <a:spcPts val="0"/>
              </a:spcAft>
              <a:defRPr/>
            </a:pPr>
            <a:r>
              <a:rPr lang="da-DK" sz="1600" dirty="0" err="1" smtClean="0">
                <a:latin typeface="+mj-lt"/>
              </a:rPr>
              <a:t>Masculinity</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Uncertainity</a:t>
            </a:r>
            <a:r>
              <a:rPr lang="da-DK" sz="1600" dirty="0" smtClean="0">
                <a:latin typeface="+mj-lt"/>
              </a:rPr>
              <a:t> </a:t>
            </a:r>
          </a:p>
          <a:p>
            <a:pPr lvl="1" fontAlgn="auto">
              <a:lnSpc>
                <a:spcPct val="115000"/>
              </a:lnSpc>
              <a:spcBef>
                <a:spcPts val="0"/>
              </a:spcBef>
              <a:spcAft>
                <a:spcPts val="0"/>
              </a:spcAft>
              <a:defRPr/>
            </a:pPr>
            <a:r>
              <a:rPr lang="da-DK" sz="1600" dirty="0" err="1" smtClean="0">
                <a:latin typeface="+mj-lt"/>
              </a:rPr>
              <a:t>Pragmatism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Indulgence</a:t>
            </a:r>
            <a:endParaRPr lang="da-DK" sz="1600" dirty="0" smtClean="0">
              <a:latin typeface="+mj-lt"/>
            </a:endParaRPr>
          </a:p>
        </p:txBody>
      </p:sp>
    </p:spTree>
    <p:extLst>
      <p:ext uri="{BB962C8B-B14F-4D97-AF65-F5344CB8AC3E}">
        <p14:creationId xmlns:p14="http://schemas.microsoft.com/office/powerpoint/2010/main" val="307197027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 11"/>
          <p:cNvGraphicFramePr>
            <a:graphicFrameLocks noGrp="1"/>
          </p:cNvGraphicFramePr>
          <p:nvPr>
            <p:extLst/>
          </p:nvPr>
        </p:nvGraphicFramePr>
        <p:xfrm>
          <a:off x="0" y="0"/>
          <a:ext cx="9144000" cy="6319305"/>
        </p:xfrm>
        <a:graphic>
          <a:graphicData uri="http://schemas.openxmlformats.org/drawingml/2006/table">
            <a:tbl>
              <a:tblPr>
                <a:tableStyleId>{5C22544A-7EE6-4342-B048-85BDC9FD1C3A}</a:tableStyleId>
              </a:tblPr>
              <a:tblGrid>
                <a:gridCol w="390769">
                  <a:extLst>
                    <a:ext uri="{9D8B030D-6E8A-4147-A177-3AD203B41FA5}">
                      <a16:colId xmlns:a16="http://schemas.microsoft.com/office/drawing/2014/main" xmlns="" val="20000"/>
                    </a:ext>
                  </a:extLst>
                </a:gridCol>
                <a:gridCol w="4252669">
                  <a:extLst>
                    <a:ext uri="{9D8B030D-6E8A-4147-A177-3AD203B41FA5}">
                      <a16:colId xmlns:a16="http://schemas.microsoft.com/office/drawing/2014/main" xmlns="" val="20001"/>
                    </a:ext>
                  </a:extLst>
                </a:gridCol>
                <a:gridCol w="4500562">
                  <a:extLst>
                    <a:ext uri="{9D8B030D-6E8A-4147-A177-3AD203B41FA5}">
                      <a16:colId xmlns:a16="http://schemas.microsoft.com/office/drawing/2014/main" xmlns="" val="20002"/>
                    </a:ext>
                  </a:extLst>
                </a:gridCol>
              </a:tblGrid>
              <a:tr h="357166">
                <a:tc>
                  <a:txBody>
                    <a:bodyPr/>
                    <a:lstStyle/>
                    <a:p>
                      <a:pPr algn="just"/>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600" dirty="0" smtClean="0"/>
                        <a:t>Typisk</a:t>
                      </a:r>
                      <a:r>
                        <a:rPr lang="da-DK" sz="1600" baseline="0" dirty="0" smtClean="0"/>
                        <a:t> kvindelig</a:t>
                      </a:r>
                      <a:endParaRPr lang="en-US" sz="16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600" dirty="0" smtClean="0"/>
                        <a:t>Typisk</a:t>
                      </a:r>
                      <a:r>
                        <a:rPr lang="da-DK" sz="1600" baseline="0" dirty="0" smtClean="0"/>
                        <a:t> mandlig</a:t>
                      </a:r>
                      <a:endParaRPr lang="en-US" sz="1600" dirty="0" smtClean="0"/>
                    </a:p>
                  </a:txBody>
                  <a:tcPr/>
                </a:tc>
                <a:extLst>
                  <a:ext uri="{0D108BD9-81ED-4DB2-BD59-A6C34878D82A}">
                    <a16:rowId xmlns:a16="http://schemas.microsoft.com/office/drawing/2014/main" xmlns="" val="10000"/>
                  </a:ext>
                </a:extLst>
              </a:tr>
              <a:tr h="2927454">
                <a:tc>
                  <a:txBody>
                    <a:bodyPr/>
                    <a:lstStyle/>
                    <a:p>
                      <a:pPr algn="l"/>
                      <a:r>
                        <a:rPr lang="da-DK" dirty="0" smtClean="0"/>
                        <a:t>+</a:t>
                      </a:r>
                      <a:endParaRPr lang="en-US" dirty="0"/>
                    </a:p>
                  </a:txBody>
                  <a:tcPr/>
                </a:tc>
                <a:tc>
                  <a:txBody>
                    <a:bodyPr/>
                    <a:lstStyle/>
                    <a:p>
                      <a:pPr algn="l"/>
                      <a:endParaRPr lang="da-DK" sz="1600" dirty="0" smtClean="0">
                        <a:solidFill>
                          <a:srgbClr val="FF0000"/>
                        </a:solidFill>
                      </a:endParaRPr>
                    </a:p>
                  </a:txBody>
                  <a:tcPr/>
                </a:tc>
                <a:tc>
                  <a:txBody>
                    <a:bodyPr/>
                    <a:lstStyle/>
                    <a:p>
                      <a:pPr algn="l"/>
                      <a:endParaRPr lang="da-DK" sz="1600" dirty="0" smtClean="0">
                        <a:solidFill>
                          <a:srgbClr val="FF0000"/>
                        </a:solidFill>
                      </a:endParaRPr>
                    </a:p>
                  </a:txBody>
                  <a:tcPr/>
                </a:tc>
                <a:extLst>
                  <a:ext uri="{0D108BD9-81ED-4DB2-BD59-A6C34878D82A}">
                    <a16:rowId xmlns:a16="http://schemas.microsoft.com/office/drawing/2014/main" xmlns="" val="10001"/>
                  </a:ext>
                </a:extLst>
              </a:tr>
              <a:tr h="3026091">
                <a:tc>
                  <a:txBody>
                    <a:bodyPr/>
                    <a:lstStyle/>
                    <a:p>
                      <a:pPr algn="l"/>
                      <a:r>
                        <a:rPr lang="da-DK" dirty="0" smtClean="0"/>
                        <a:t>-</a:t>
                      </a:r>
                      <a:endParaRPr lang="en-US" dirty="0"/>
                    </a:p>
                  </a:txBody>
                  <a:tcPr/>
                </a:tc>
                <a:tc>
                  <a:txBody>
                    <a:bodyPr/>
                    <a:lstStyle/>
                    <a:p>
                      <a:pPr algn="l"/>
                      <a:endParaRPr lang="da-DK" sz="1600" dirty="0" smtClean="0">
                        <a:solidFill>
                          <a:srgbClr val="FF0000"/>
                        </a:solidFill>
                      </a:endParaRPr>
                    </a:p>
                  </a:txBody>
                  <a:tcPr/>
                </a:tc>
                <a:tc>
                  <a:txBody>
                    <a:bodyPr/>
                    <a:lstStyle/>
                    <a:p>
                      <a:pPr algn="l">
                        <a:buFontTx/>
                        <a:buNone/>
                      </a:pPr>
                      <a:endParaRPr lang="da-DK" sz="1600" dirty="0" smtClean="0">
                        <a:solidFill>
                          <a:srgbClr val="00B050"/>
                        </a:solidFill>
                      </a:endParaRPr>
                    </a:p>
                  </a:txBody>
                  <a:tcPr/>
                </a:tc>
                <a:extLst>
                  <a:ext uri="{0D108BD9-81ED-4DB2-BD59-A6C34878D82A}">
                    <a16:rowId xmlns:a16="http://schemas.microsoft.com/office/drawing/2014/main" xmlns="" val="10002"/>
                  </a:ext>
                </a:extLst>
              </a:tr>
            </a:tbl>
          </a:graphicData>
        </a:graphic>
      </p:graphicFrame>
      <p:sp>
        <p:nvSpPr>
          <p:cNvPr id="2" name="Pladsholder til dato 1"/>
          <p:cNvSpPr>
            <a:spLocks noGrp="1"/>
          </p:cNvSpPr>
          <p:nvPr>
            <p:ph type="dt" sz="half" idx="10"/>
          </p:nvPr>
        </p:nvSpPr>
        <p:spPr/>
        <p:txBody>
          <a:bodyPr/>
          <a:lstStyle/>
          <a:p>
            <a:pPr>
              <a:defRPr/>
            </a:pPr>
            <a:fld id="{4D56845E-5C2C-4AA3-8F8F-4BCF7486747E}" type="datetime3">
              <a:rPr lang="en-US" smtClean="0"/>
              <a:t>1 October 2018</a:t>
            </a:fld>
            <a:endParaRPr lang="en-US"/>
          </a:p>
        </p:txBody>
      </p:sp>
      <p:sp>
        <p:nvSpPr>
          <p:cNvPr id="3" name="Pladsholder til sidefod 2"/>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7" name="Pladsholder til diasnummer 6"/>
          <p:cNvSpPr>
            <a:spLocks noGrp="1"/>
          </p:cNvSpPr>
          <p:nvPr>
            <p:ph type="sldNum" sz="quarter" idx="12"/>
          </p:nvPr>
        </p:nvSpPr>
        <p:spPr/>
        <p:txBody>
          <a:bodyPr/>
          <a:lstStyle/>
          <a:p>
            <a:pPr>
              <a:defRPr/>
            </a:pPr>
            <a:fld id="{95138D2B-9F13-4FEC-AFDA-58A58D2D66DA}" type="slidenum">
              <a:rPr lang="en-US" smtClean="0"/>
              <a:pPr>
                <a:defRPr/>
              </a:pPr>
              <a:t>125</a:t>
            </a:fld>
            <a:endParaRPr lang="en-US"/>
          </a:p>
        </p:txBody>
      </p:sp>
    </p:spTree>
    <p:extLst>
      <p:ext uri="{BB962C8B-B14F-4D97-AF65-F5344CB8AC3E}">
        <p14:creationId xmlns:p14="http://schemas.microsoft.com/office/powerpoint/2010/main" val="1891701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Tabel 11"/>
          <p:cNvGraphicFramePr>
            <a:graphicFrameLocks noGrp="1"/>
          </p:cNvGraphicFramePr>
          <p:nvPr/>
        </p:nvGraphicFramePr>
        <p:xfrm>
          <a:off x="0" y="0"/>
          <a:ext cx="9144000" cy="6319305"/>
        </p:xfrm>
        <a:graphic>
          <a:graphicData uri="http://schemas.openxmlformats.org/drawingml/2006/table">
            <a:tbl>
              <a:tblPr>
                <a:tableStyleId>{5C22544A-7EE6-4342-B048-85BDC9FD1C3A}</a:tableStyleId>
              </a:tblPr>
              <a:tblGrid>
                <a:gridCol w="390769">
                  <a:extLst>
                    <a:ext uri="{9D8B030D-6E8A-4147-A177-3AD203B41FA5}">
                      <a16:colId xmlns:a16="http://schemas.microsoft.com/office/drawing/2014/main" xmlns="" val="20000"/>
                    </a:ext>
                  </a:extLst>
                </a:gridCol>
                <a:gridCol w="4252669">
                  <a:extLst>
                    <a:ext uri="{9D8B030D-6E8A-4147-A177-3AD203B41FA5}">
                      <a16:colId xmlns:a16="http://schemas.microsoft.com/office/drawing/2014/main" xmlns="" val="20001"/>
                    </a:ext>
                  </a:extLst>
                </a:gridCol>
                <a:gridCol w="4500562">
                  <a:extLst>
                    <a:ext uri="{9D8B030D-6E8A-4147-A177-3AD203B41FA5}">
                      <a16:colId xmlns:a16="http://schemas.microsoft.com/office/drawing/2014/main" xmlns="" val="20002"/>
                    </a:ext>
                  </a:extLst>
                </a:gridCol>
              </a:tblGrid>
              <a:tr h="357166">
                <a:tc>
                  <a:txBody>
                    <a:bodyPr/>
                    <a:lstStyle/>
                    <a:p>
                      <a:pPr algn="just"/>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600" dirty="0" smtClean="0"/>
                        <a:t>Typisk</a:t>
                      </a:r>
                      <a:r>
                        <a:rPr lang="da-DK" sz="1600" baseline="0" dirty="0" smtClean="0"/>
                        <a:t> kvindelig</a:t>
                      </a:r>
                      <a:endParaRPr lang="en-US" sz="16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600" dirty="0" smtClean="0"/>
                        <a:t>Typisk</a:t>
                      </a:r>
                      <a:r>
                        <a:rPr lang="da-DK" sz="1600" baseline="0" dirty="0" smtClean="0"/>
                        <a:t> mandlig</a:t>
                      </a:r>
                      <a:endParaRPr lang="en-US" sz="1600" dirty="0" smtClean="0"/>
                    </a:p>
                  </a:txBody>
                  <a:tcPr/>
                </a:tc>
                <a:extLst>
                  <a:ext uri="{0D108BD9-81ED-4DB2-BD59-A6C34878D82A}">
                    <a16:rowId xmlns:a16="http://schemas.microsoft.com/office/drawing/2014/main" xmlns="" val="10000"/>
                  </a:ext>
                </a:extLst>
              </a:tr>
              <a:tr h="2927454">
                <a:tc>
                  <a:txBody>
                    <a:bodyPr/>
                    <a:lstStyle/>
                    <a:p>
                      <a:pPr algn="l"/>
                      <a:r>
                        <a:rPr lang="da-DK" dirty="0" smtClean="0"/>
                        <a:t>+</a:t>
                      </a:r>
                      <a:endParaRPr lang="en-US" dirty="0"/>
                    </a:p>
                  </a:txBody>
                  <a:tcPr/>
                </a:tc>
                <a:tc>
                  <a:txBody>
                    <a:bodyPr/>
                    <a:lstStyle/>
                    <a:p>
                      <a:pPr algn="l"/>
                      <a:r>
                        <a:rPr lang="da-DK" sz="1600" dirty="0" smtClean="0"/>
                        <a:t>Ordenssans, planlægning, god smag,</a:t>
                      </a:r>
                      <a:r>
                        <a:rPr lang="da-DK" sz="1600" baseline="0" dirty="0" smtClean="0"/>
                        <a:t> </a:t>
                      </a:r>
                      <a:r>
                        <a:rPr lang="da-DK" sz="1600" b="1" dirty="0" smtClean="0"/>
                        <a:t>omsorgsfuld</a:t>
                      </a:r>
                      <a:r>
                        <a:rPr lang="da-DK" sz="1600" dirty="0" smtClean="0"/>
                        <a:t>.</a:t>
                      </a:r>
                    </a:p>
                    <a:p>
                      <a:pPr algn="l"/>
                      <a:r>
                        <a:rPr lang="da-DK" sz="1600" dirty="0" smtClean="0">
                          <a:solidFill>
                            <a:srgbClr val="00B0F0"/>
                          </a:solidFill>
                        </a:rPr>
                        <a:t>Flot  håndskrift, socialt kompetente.</a:t>
                      </a:r>
                    </a:p>
                    <a:p>
                      <a:pPr algn="l"/>
                      <a:r>
                        <a:rPr lang="da-DK" sz="1600" b="1" dirty="0" err="1" smtClean="0">
                          <a:solidFill>
                            <a:srgbClr val="0070C0"/>
                          </a:solidFill>
                        </a:rPr>
                        <a:t>Multitasking</a:t>
                      </a:r>
                      <a:r>
                        <a:rPr lang="da-DK" sz="1600" dirty="0" smtClean="0">
                          <a:solidFill>
                            <a:srgbClr val="0070C0"/>
                          </a:solidFill>
                        </a:rPr>
                        <a:t>, medfølelse,</a:t>
                      </a:r>
                      <a:r>
                        <a:rPr lang="da-DK" sz="1600" baseline="0" dirty="0" smtClean="0">
                          <a:solidFill>
                            <a:srgbClr val="0070C0"/>
                          </a:solidFill>
                        </a:rPr>
                        <a:t> organiserede.</a:t>
                      </a:r>
                    </a:p>
                    <a:p>
                      <a:pPr algn="l"/>
                      <a:r>
                        <a:rPr lang="da-DK" sz="1600" dirty="0" smtClean="0">
                          <a:solidFill>
                            <a:srgbClr val="00B050"/>
                          </a:solidFill>
                        </a:rPr>
                        <a:t>Renlige, empatiske, </a:t>
                      </a:r>
                      <a:r>
                        <a:rPr lang="da-DK" sz="1600" b="1" dirty="0" smtClean="0">
                          <a:solidFill>
                            <a:srgbClr val="00B050"/>
                          </a:solidFill>
                        </a:rPr>
                        <a:t>omsorgsfulde</a:t>
                      </a:r>
                      <a:r>
                        <a:rPr lang="da-DK" sz="1600" dirty="0" smtClean="0">
                          <a:solidFill>
                            <a:srgbClr val="00B050"/>
                          </a:solidFill>
                        </a:rPr>
                        <a:t>, </a:t>
                      </a:r>
                      <a:r>
                        <a:rPr lang="da-DK" sz="1600" b="1" dirty="0" smtClean="0">
                          <a:solidFill>
                            <a:srgbClr val="00B050"/>
                          </a:solidFill>
                        </a:rPr>
                        <a:t>multitasker</a:t>
                      </a:r>
                      <a:r>
                        <a:rPr lang="da-DK" sz="1600" dirty="0" smtClean="0">
                          <a:solidFill>
                            <a:srgbClr val="00B050"/>
                          </a:solidFill>
                        </a:rPr>
                        <a:t>, selvsikker.</a:t>
                      </a:r>
                    </a:p>
                    <a:p>
                      <a:pPr algn="l"/>
                      <a:r>
                        <a:rPr lang="da-DK" sz="1600" dirty="0" smtClean="0">
                          <a:solidFill>
                            <a:schemeClr val="accent6">
                              <a:lumMod val="75000"/>
                            </a:schemeClr>
                          </a:solidFill>
                        </a:rPr>
                        <a:t>Medmenneskelige, lyttende, varme, </a:t>
                      </a:r>
                      <a:r>
                        <a:rPr lang="da-DK" sz="1600" b="1" dirty="0" smtClean="0">
                          <a:solidFill>
                            <a:schemeClr val="accent6">
                              <a:lumMod val="75000"/>
                            </a:schemeClr>
                          </a:solidFill>
                        </a:rPr>
                        <a:t>omsorgsfulde</a:t>
                      </a:r>
                      <a:r>
                        <a:rPr lang="da-DK" sz="1600" dirty="0" smtClean="0">
                          <a:solidFill>
                            <a:schemeClr val="accent6">
                              <a:lumMod val="75000"/>
                            </a:schemeClr>
                          </a:solidFill>
                        </a:rPr>
                        <a:t>, </a:t>
                      </a:r>
                      <a:r>
                        <a:rPr lang="da-DK" sz="1600" b="1" i="0" dirty="0" err="1" smtClean="0">
                          <a:solidFill>
                            <a:schemeClr val="accent6">
                              <a:lumMod val="75000"/>
                            </a:schemeClr>
                          </a:solidFill>
                        </a:rPr>
                        <a:t>multitasking</a:t>
                      </a:r>
                      <a:r>
                        <a:rPr lang="da-DK" sz="1600" dirty="0" smtClean="0">
                          <a:solidFill>
                            <a:schemeClr val="accent6">
                              <a:lumMod val="75000"/>
                            </a:schemeClr>
                          </a:solidFill>
                        </a:rPr>
                        <a:t>, realistiske.</a:t>
                      </a:r>
                    </a:p>
                    <a:p>
                      <a:pPr algn="l"/>
                      <a:r>
                        <a:rPr lang="da-DK" sz="1600" b="1" dirty="0" err="1" smtClean="0">
                          <a:solidFill>
                            <a:srgbClr val="FF0000"/>
                          </a:solidFill>
                        </a:rPr>
                        <a:t>Multitasking</a:t>
                      </a:r>
                      <a:r>
                        <a:rPr lang="da-DK" sz="1600" dirty="0" smtClean="0">
                          <a:solidFill>
                            <a:srgbClr val="FF0000"/>
                          </a:solidFill>
                        </a:rPr>
                        <a:t>, sociale, kommunikative, </a:t>
                      </a:r>
                      <a:r>
                        <a:rPr lang="da-DK" sz="1600" b="1" dirty="0" smtClean="0">
                          <a:solidFill>
                            <a:srgbClr val="FF0000"/>
                          </a:solidFill>
                        </a:rPr>
                        <a:t>omsorgsfulde</a:t>
                      </a:r>
                      <a:r>
                        <a:rPr lang="da-DK" sz="1600" dirty="0" smtClean="0">
                          <a:solidFill>
                            <a:srgbClr val="FF0000"/>
                          </a:solidFill>
                        </a:rPr>
                        <a:t>, eftertænksomme.</a:t>
                      </a:r>
                    </a:p>
                  </a:txBody>
                  <a:tcPr/>
                </a:tc>
                <a:tc>
                  <a:txBody>
                    <a:bodyPr/>
                    <a:lstStyle/>
                    <a:p>
                      <a:pPr algn="l"/>
                      <a:r>
                        <a:rPr lang="da-DK" sz="1600" dirty="0" smtClean="0"/>
                        <a:t>Tålmodighed, spontanitet,</a:t>
                      </a:r>
                      <a:r>
                        <a:rPr lang="da-DK" sz="1600" baseline="0" dirty="0" smtClean="0"/>
                        <a:t> </a:t>
                      </a:r>
                      <a:r>
                        <a:rPr lang="da-DK" sz="1600" dirty="0" smtClean="0"/>
                        <a:t>konkurrence (erhverv)</a:t>
                      </a:r>
                    </a:p>
                    <a:p>
                      <a:pPr algn="l"/>
                      <a:endParaRPr lang="da-DK" sz="1600" dirty="0" smtClean="0">
                        <a:solidFill>
                          <a:srgbClr val="00B0F0"/>
                        </a:solidFill>
                      </a:endParaRPr>
                    </a:p>
                    <a:p>
                      <a:pPr algn="l"/>
                      <a:r>
                        <a:rPr lang="da-DK" sz="1600" b="1" dirty="0" smtClean="0">
                          <a:solidFill>
                            <a:srgbClr val="00B0F0"/>
                          </a:solidFill>
                        </a:rPr>
                        <a:t>Handlekraftige</a:t>
                      </a:r>
                      <a:r>
                        <a:rPr lang="da-DK" sz="1600" dirty="0" smtClean="0">
                          <a:solidFill>
                            <a:srgbClr val="00B0F0"/>
                          </a:solidFill>
                        </a:rPr>
                        <a:t>, overblik.</a:t>
                      </a:r>
                    </a:p>
                    <a:p>
                      <a:pPr algn="l"/>
                      <a:r>
                        <a:rPr lang="da-DK" sz="1600" dirty="0" smtClean="0">
                          <a:solidFill>
                            <a:srgbClr val="0070C0"/>
                          </a:solidFill>
                        </a:rPr>
                        <a:t>Fokuseret på én ting, humor, jokes, selvtillid. </a:t>
                      </a:r>
                    </a:p>
                    <a:p>
                      <a:pPr algn="l"/>
                      <a:r>
                        <a:rPr lang="da-DK" sz="1600" b="1" dirty="0" smtClean="0">
                          <a:solidFill>
                            <a:srgbClr val="00B050"/>
                          </a:solidFill>
                        </a:rPr>
                        <a:t>Handlekraftige</a:t>
                      </a:r>
                      <a:r>
                        <a:rPr lang="da-DK" sz="1600" dirty="0" smtClean="0">
                          <a:solidFill>
                            <a:srgbClr val="00B050"/>
                          </a:solidFill>
                        </a:rPr>
                        <a:t>, målrettede.</a:t>
                      </a:r>
                    </a:p>
                    <a:p>
                      <a:pPr algn="l"/>
                      <a:endParaRPr lang="da-DK" sz="1600" dirty="0" smtClean="0">
                        <a:solidFill>
                          <a:srgbClr val="00B050"/>
                        </a:solidFill>
                      </a:endParaRPr>
                    </a:p>
                    <a:p>
                      <a:pPr algn="l"/>
                      <a:r>
                        <a:rPr lang="da-DK" sz="1600" dirty="0" smtClean="0">
                          <a:solidFill>
                            <a:schemeClr val="accent6">
                              <a:lumMod val="75000"/>
                            </a:schemeClr>
                          </a:solidFill>
                        </a:rPr>
                        <a:t>Direkte, kontante,</a:t>
                      </a:r>
                      <a:r>
                        <a:rPr lang="da-DK" sz="1600" baseline="0" dirty="0" smtClean="0">
                          <a:solidFill>
                            <a:schemeClr val="accent6">
                              <a:lumMod val="75000"/>
                            </a:schemeClr>
                          </a:solidFill>
                        </a:rPr>
                        <a:t> </a:t>
                      </a:r>
                      <a:r>
                        <a:rPr lang="da-DK" sz="1600" b="1" baseline="0" dirty="0" smtClean="0">
                          <a:solidFill>
                            <a:schemeClr val="accent6">
                              <a:lumMod val="75000"/>
                            </a:schemeClr>
                          </a:solidFill>
                        </a:rPr>
                        <a:t>handlekraftige</a:t>
                      </a:r>
                      <a:r>
                        <a:rPr lang="da-DK" sz="1600" baseline="0" dirty="0" smtClean="0">
                          <a:solidFill>
                            <a:schemeClr val="accent6">
                              <a:lumMod val="75000"/>
                            </a:schemeClr>
                          </a:solidFill>
                        </a:rPr>
                        <a:t>, initiativrige, konfliktsky, fordomsfri overfor eget køn, idealistiske.</a:t>
                      </a:r>
                    </a:p>
                    <a:p>
                      <a:pPr algn="l"/>
                      <a:r>
                        <a:rPr lang="da-DK" sz="1600" b="1" dirty="0" smtClean="0">
                          <a:solidFill>
                            <a:srgbClr val="FF0000"/>
                          </a:solidFill>
                        </a:rPr>
                        <a:t>Handlekraftige</a:t>
                      </a:r>
                      <a:r>
                        <a:rPr lang="da-DK" sz="1600" dirty="0" smtClean="0">
                          <a:solidFill>
                            <a:srgbClr val="FF0000"/>
                          </a:solidFill>
                        </a:rPr>
                        <a:t>, stærke, direkte, lige til sagen,</a:t>
                      </a:r>
                      <a:r>
                        <a:rPr lang="da-DK" sz="1600" baseline="0" dirty="0" smtClean="0">
                          <a:solidFill>
                            <a:srgbClr val="FF0000"/>
                          </a:solidFill>
                        </a:rPr>
                        <a:t> singleminded, selvsikre.</a:t>
                      </a:r>
                      <a:endParaRPr lang="da-DK" sz="1600" dirty="0" smtClean="0">
                        <a:solidFill>
                          <a:srgbClr val="FF0000"/>
                        </a:solidFill>
                      </a:endParaRPr>
                    </a:p>
                  </a:txBody>
                  <a:tcPr/>
                </a:tc>
                <a:extLst>
                  <a:ext uri="{0D108BD9-81ED-4DB2-BD59-A6C34878D82A}">
                    <a16:rowId xmlns:a16="http://schemas.microsoft.com/office/drawing/2014/main" xmlns="" val="10001"/>
                  </a:ext>
                </a:extLst>
              </a:tr>
              <a:tr h="3026091">
                <a:tc>
                  <a:txBody>
                    <a:bodyPr/>
                    <a:lstStyle/>
                    <a:p>
                      <a:pPr algn="l"/>
                      <a:r>
                        <a:rPr lang="da-DK" dirty="0" smtClean="0"/>
                        <a:t>-</a:t>
                      </a:r>
                      <a:endParaRPr lang="en-US" dirty="0"/>
                    </a:p>
                  </a:txBody>
                  <a:tcPr/>
                </a:tc>
                <a:tc>
                  <a:txBody>
                    <a:bodyPr/>
                    <a:lstStyle/>
                    <a:p>
                      <a:pPr algn="l"/>
                      <a:r>
                        <a:rPr lang="da-DK" sz="1600" dirty="0" smtClean="0"/>
                        <a:t>PMS (24/7), kvindechauvinisme,  - konkurrence, +</a:t>
                      </a:r>
                      <a:r>
                        <a:rPr lang="da-DK" sz="1600" baseline="0" dirty="0" smtClean="0"/>
                        <a:t> f</a:t>
                      </a:r>
                      <a:r>
                        <a:rPr lang="da-DK" sz="1600" dirty="0" smtClean="0"/>
                        <a:t>ølelser (erhverv).</a:t>
                      </a:r>
                    </a:p>
                    <a:p>
                      <a:pPr algn="l"/>
                      <a:r>
                        <a:rPr lang="da-DK" sz="1600" dirty="0" smtClean="0">
                          <a:solidFill>
                            <a:srgbClr val="00B0F0"/>
                          </a:solidFill>
                        </a:rPr>
                        <a:t>Hysteriske, emotionelle.</a:t>
                      </a:r>
                    </a:p>
                    <a:p>
                      <a:pPr algn="l"/>
                      <a:r>
                        <a:rPr lang="da-DK" sz="1600" dirty="0" smtClean="0">
                          <a:solidFill>
                            <a:srgbClr val="0070C0"/>
                          </a:solidFill>
                        </a:rPr>
                        <a:t>Overtænker, selvhøjtidelighed, bange for at fejle.</a:t>
                      </a:r>
                    </a:p>
                    <a:p>
                      <a:pPr algn="l"/>
                      <a:r>
                        <a:rPr lang="da-DK" sz="1600" dirty="0" smtClean="0">
                          <a:solidFill>
                            <a:srgbClr val="00B050"/>
                          </a:solidFill>
                        </a:rPr>
                        <a:t>Drama </a:t>
                      </a:r>
                      <a:r>
                        <a:rPr lang="da-DK" sz="1600" dirty="0" err="1" smtClean="0">
                          <a:solidFill>
                            <a:srgbClr val="00B050"/>
                          </a:solidFill>
                        </a:rPr>
                        <a:t>queens</a:t>
                      </a:r>
                      <a:r>
                        <a:rPr lang="da-DK" sz="1600" dirty="0" smtClean="0">
                          <a:solidFill>
                            <a:srgbClr val="00B050"/>
                          </a:solidFill>
                        </a:rPr>
                        <a:t>, overfølsomme, stædig, selvsikker.</a:t>
                      </a:r>
                    </a:p>
                    <a:p>
                      <a:pPr algn="l"/>
                      <a:r>
                        <a:rPr lang="da-DK" sz="1600" dirty="0" smtClean="0">
                          <a:solidFill>
                            <a:schemeClr val="accent6">
                              <a:lumMod val="75000"/>
                            </a:schemeClr>
                          </a:solidFill>
                        </a:rPr>
                        <a:t>Karrieremæssigt ydmyge, bagtalende, falske, intrigante, ser verdenen – glemmer sig selv</a:t>
                      </a:r>
                      <a:r>
                        <a:rPr lang="da-DK" sz="1600" dirty="0" smtClean="0">
                          <a:solidFill>
                            <a:srgbClr val="FFC000"/>
                          </a:solidFill>
                        </a:rPr>
                        <a:t>.</a:t>
                      </a:r>
                    </a:p>
                    <a:p>
                      <a:pPr algn="l"/>
                      <a:r>
                        <a:rPr lang="da-DK" sz="1600" dirty="0" err="1" smtClean="0">
                          <a:solidFill>
                            <a:srgbClr val="FF0000"/>
                          </a:solidFill>
                        </a:rPr>
                        <a:t>X,x</a:t>
                      </a:r>
                      <a:r>
                        <a:rPr lang="da-DK" sz="1600" dirty="0" smtClean="0">
                          <a:solidFill>
                            <a:srgbClr val="FF0000"/>
                          </a:solidFill>
                        </a:rPr>
                        <a:t>, fnidder, sladder, usikre, dårlige til at sælge sig selv.</a:t>
                      </a:r>
                    </a:p>
                  </a:txBody>
                  <a:tcPr/>
                </a:tc>
                <a:tc>
                  <a:txBody>
                    <a:bodyPr/>
                    <a:lstStyle/>
                    <a:p>
                      <a:pPr algn="l"/>
                      <a:r>
                        <a:rPr lang="da-DK" sz="1600" dirty="0" smtClean="0"/>
                        <a:t>Mandschauvinisme, spontanitet,</a:t>
                      </a:r>
                      <a:r>
                        <a:rPr lang="da-DK" sz="1600" baseline="0" dirty="0" smtClean="0"/>
                        <a:t> </a:t>
                      </a:r>
                      <a:r>
                        <a:rPr lang="da-DK" sz="1600" dirty="0" smtClean="0"/>
                        <a:t>dårlig</a:t>
                      </a:r>
                      <a:r>
                        <a:rPr lang="da-DK" sz="1600" baseline="0" dirty="0" smtClean="0"/>
                        <a:t> </a:t>
                      </a:r>
                      <a:r>
                        <a:rPr lang="da-DK" sz="1600" dirty="0" smtClean="0"/>
                        <a:t>taber /konkurrencementalitet</a:t>
                      </a:r>
                    </a:p>
                    <a:p>
                      <a:pPr algn="l">
                        <a:buFontTx/>
                        <a:buNone/>
                      </a:pPr>
                      <a:r>
                        <a:rPr lang="da-DK" sz="1600" dirty="0" smtClean="0">
                          <a:solidFill>
                            <a:srgbClr val="00B0F0"/>
                          </a:solidFill>
                        </a:rPr>
                        <a:t>Stædighed, dårlige taber, hoverer.</a:t>
                      </a:r>
                    </a:p>
                    <a:p>
                      <a:pPr algn="l">
                        <a:buFontTx/>
                        <a:buNone/>
                      </a:pPr>
                      <a:r>
                        <a:rPr lang="da-DK" sz="1600" dirty="0" smtClean="0">
                          <a:solidFill>
                            <a:srgbClr val="0070C0"/>
                          </a:solidFill>
                        </a:rPr>
                        <a:t>Mangel på medfølelse, egoistiske, selvtillid.</a:t>
                      </a:r>
                    </a:p>
                    <a:p>
                      <a:pPr algn="l">
                        <a:buFontTx/>
                        <a:buNone/>
                      </a:pPr>
                      <a:r>
                        <a:rPr lang="da-DK" sz="1600" dirty="0" smtClean="0">
                          <a:solidFill>
                            <a:srgbClr val="00B050"/>
                          </a:solidFill>
                        </a:rPr>
                        <a:t>Svært ved at udtrykke følelse</a:t>
                      </a:r>
                      <a:r>
                        <a:rPr lang="da-DK" sz="1600" smtClean="0">
                          <a:solidFill>
                            <a:srgbClr val="00B050"/>
                          </a:solidFill>
                        </a:rPr>
                        <a:t>, </a:t>
                      </a:r>
                      <a:r>
                        <a:rPr lang="da-DK" sz="1600" b="1" smtClean="0">
                          <a:solidFill>
                            <a:srgbClr val="00B050"/>
                          </a:solidFill>
                        </a:rPr>
                        <a:t>- multitaske</a:t>
                      </a:r>
                      <a:r>
                        <a:rPr lang="da-DK" sz="1600" dirty="0" smtClean="0">
                          <a:solidFill>
                            <a:srgbClr val="00B050"/>
                          </a:solidFill>
                        </a:rPr>
                        <a:t>.</a:t>
                      </a:r>
                    </a:p>
                    <a:p>
                      <a:pPr algn="l">
                        <a:buFontTx/>
                        <a:buNone/>
                      </a:pPr>
                      <a:r>
                        <a:rPr lang="da-DK" sz="1600" dirty="0" smtClean="0">
                          <a:solidFill>
                            <a:schemeClr val="accent6">
                              <a:lumMod val="75000"/>
                            </a:schemeClr>
                          </a:solidFill>
                        </a:rPr>
                        <a:t>Konfliktsky, </a:t>
                      </a:r>
                      <a:r>
                        <a:rPr lang="da-DK" sz="1600" b="1" dirty="0" smtClean="0">
                          <a:solidFill>
                            <a:schemeClr val="accent6">
                              <a:lumMod val="75000"/>
                            </a:schemeClr>
                          </a:solidFill>
                        </a:rPr>
                        <a:t>- </a:t>
                      </a:r>
                      <a:r>
                        <a:rPr lang="da-DK" sz="1600" b="1" dirty="0" err="1" smtClean="0">
                          <a:solidFill>
                            <a:schemeClr val="accent6">
                              <a:lumMod val="75000"/>
                            </a:schemeClr>
                          </a:solidFill>
                        </a:rPr>
                        <a:t>multitasking</a:t>
                      </a:r>
                      <a:r>
                        <a:rPr lang="da-DK" sz="1600" dirty="0" smtClean="0">
                          <a:solidFill>
                            <a:schemeClr val="accent6">
                              <a:lumMod val="75000"/>
                            </a:schemeClr>
                          </a:solidFill>
                        </a:rPr>
                        <a:t>, selvopblæste, selvfede.</a:t>
                      </a:r>
                    </a:p>
                    <a:p>
                      <a:pPr algn="l">
                        <a:buFontTx/>
                        <a:buNone/>
                      </a:pPr>
                      <a:endParaRPr lang="da-DK" sz="1600" dirty="0" smtClean="0">
                        <a:solidFill>
                          <a:srgbClr val="FFC000"/>
                        </a:solidFill>
                      </a:endParaRPr>
                    </a:p>
                    <a:p>
                      <a:pPr algn="l">
                        <a:buFontTx/>
                        <a:buNone/>
                      </a:pPr>
                      <a:r>
                        <a:rPr lang="da-DK" sz="1600" b="1" dirty="0" smtClean="0">
                          <a:solidFill>
                            <a:srgbClr val="FF0000"/>
                          </a:solidFill>
                        </a:rPr>
                        <a:t>- </a:t>
                      </a:r>
                      <a:r>
                        <a:rPr lang="da-DK" sz="1600" b="1" dirty="0" err="1" smtClean="0">
                          <a:solidFill>
                            <a:srgbClr val="FF0000"/>
                          </a:solidFill>
                        </a:rPr>
                        <a:t>multitasking</a:t>
                      </a:r>
                      <a:r>
                        <a:rPr lang="da-DK" sz="1600" dirty="0" smtClean="0">
                          <a:solidFill>
                            <a:srgbClr val="FF0000"/>
                          </a:solidFill>
                        </a:rPr>
                        <a:t>, for direkte, ikke-konverserende, aggressive, ingen kontakt med følelserne, offensive, dårlige til at tage imod kritik.</a:t>
                      </a:r>
                    </a:p>
                    <a:p>
                      <a:pPr algn="l">
                        <a:buFontTx/>
                        <a:buNone/>
                      </a:pPr>
                      <a:endParaRPr lang="da-DK" sz="1600" dirty="0" smtClean="0">
                        <a:solidFill>
                          <a:srgbClr val="00B050"/>
                        </a:solidFill>
                      </a:endParaRPr>
                    </a:p>
                  </a:txBody>
                  <a:tcPr/>
                </a:tc>
                <a:extLst>
                  <a:ext uri="{0D108BD9-81ED-4DB2-BD59-A6C34878D82A}">
                    <a16:rowId xmlns:a16="http://schemas.microsoft.com/office/drawing/2014/main" xmlns="" val="10002"/>
                  </a:ext>
                </a:extLst>
              </a:tr>
            </a:tbl>
          </a:graphicData>
        </a:graphic>
      </p:graphicFrame>
      <p:sp>
        <p:nvSpPr>
          <p:cNvPr id="2" name="Pladsholder til dato 1"/>
          <p:cNvSpPr>
            <a:spLocks noGrp="1"/>
          </p:cNvSpPr>
          <p:nvPr>
            <p:ph type="dt" sz="half" idx="10"/>
          </p:nvPr>
        </p:nvSpPr>
        <p:spPr/>
        <p:txBody>
          <a:bodyPr/>
          <a:lstStyle/>
          <a:p>
            <a:pPr>
              <a:defRPr/>
            </a:pPr>
            <a:fld id="{878E3567-9557-42CD-970E-DFD87F3C6D4A}" type="datetime3">
              <a:rPr lang="en-US" smtClean="0"/>
              <a:t>1 October 2018</a:t>
            </a:fld>
            <a:endParaRPr lang="en-US"/>
          </a:p>
        </p:txBody>
      </p:sp>
      <p:sp>
        <p:nvSpPr>
          <p:cNvPr id="3" name="Pladsholder til sidefod 2"/>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7" name="Pladsholder til diasnummer 6"/>
          <p:cNvSpPr>
            <a:spLocks noGrp="1"/>
          </p:cNvSpPr>
          <p:nvPr>
            <p:ph type="sldNum" sz="quarter" idx="12"/>
          </p:nvPr>
        </p:nvSpPr>
        <p:spPr/>
        <p:txBody>
          <a:bodyPr/>
          <a:lstStyle/>
          <a:p>
            <a:pPr>
              <a:defRPr/>
            </a:pPr>
            <a:fld id="{95138D2B-9F13-4FEC-AFDA-58A58D2D66DA}" type="slidenum">
              <a:rPr lang="en-US" smtClean="0"/>
              <a:pPr>
                <a:defRPr/>
              </a:pPr>
              <a:t>126</a:t>
            </a:fld>
            <a:endParaRPr lang="en-US"/>
          </a:p>
        </p:txBody>
      </p:sp>
    </p:spTree>
    <p:extLst>
      <p:ext uri="{BB962C8B-B14F-4D97-AF65-F5344CB8AC3E}">
        <p14:creationId xmlns:p14="http://schemas.microsoft.com/office/powerpoint/2010/main" val="1132305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1907704" y="548680"/>
            <a:ext cx="6807700" cy="5904656"/>
          </a:xfrm>
        </p:spPr>
        <p:txBody>
          <a:bodyPr>
            <a:normAutofit fontScale="47500" lnSpcReduction="20000"/>
          </a:bodyPr>
          <a:lstStyle/>
          <a:p>
            <a:pPr>
              <a:buNone/>
            </a:pPr>
            <a:r>
              <a:rPr lang="en-US" sz="5100" i="1" dirty="0" smtClean="0"/>
              <a:t>(Masculine versus feminine orientation)</a:t>
            </a:r>
          </a:p>
          <a:p>
            <a:pPr>
              <a:buNone/>
            </a:pPr>
            <a:r>
              <a:rPr lang="en-US" sz="5100" b="1" dirty="0" smtClean="0"/>
              <a:t>Masculinity (MAS)</a:t>
            </a:r>
            <a:r>
              <a:rPr lang="en-US" sz="5100" dirty="0" smtClean="0"/>
              <a:t> versus its opposite, femininity, </a:t>
            </a:r>
            <a:r>
              <a:rPr lang="en-US" sz="5100" dirty="0" smtClean="0">
                <a:solidFill>
                  <a:srgbClr val="FF0000"/>
                </a:solidFill>
              </a:rPr>
              <a:t>refers to the distribution of roles between the genders </a:t>
            </a:r>
            <a:r>
              <a:rPr lang="en-US" sz="5100" dirty="0" smtClean="0"/>
              <a:t>which is another fundamental issue for any society to which a range of solutions are found. The IBM studies revealed that (a) women's values differ less among societies than men's values; (b) men's values from one country to another contain a dimension from very </a:t>
            </a:r>
            <a:r>
              <a:rPr lang="en-US" sz="5100" dirty="0" smtClean="0">
                <a:solidFill>
                  <a:srgbClr val="FF0000"/>
                </a:solidFill>
              </a:rPr>
              <a:t>assertive and competitive </a:t>
            </a:r>
            <a:r>
              <a:rPr lang="en-US" sz="5100" dirty="0" smtClean="0"/>
              <a:t>and maximally different from women's values on the one side, to </a:t>
            </a:r>
            <a:r>
              <a:rPr lang="en-US" sz="5100" dirty="0" smtClean="0">
                <a:solidFill>
                  <a:srgbClr val="FF0000"/>
                </a:solidFill>
              </a:rPr>
              <a:t>modest and caring </a:t>
            </a:r>
            <a:r>
              <a:rPr lang="en-US" sz="5100" dirty="0" smtClean="0"/>
              <a:t>and similar to women's values on the other. The assertive pole has been called 'masculine' and the modest, caring pole 'feminine'. The women in feminine countries have the same modest, caring values as the men; in the masculine countries they are somewhat assertive and competitive, but not as much as the men, so that these countries show a gap between men's values and women's values. </a:t>
            </a:r>
          </a:p>
          <a:p>
            <a:pPr>
              <a:buNone/>
            </a:pPr>
            <a:endParaRPr lang="en-US" sz="5100" dirty="0" smtClean="0"/>
          </a:p>
          <a:p>
            <a:pPr>
              <a:buFont typeface="Arial" charset="0"/>
              <a:buNone/>
            </a:pPr>
            <a:endParaRPr lang="da-DK" sz="3800" dirty="0" smtClean="0">
              <a:ea typeface="Calibri" pitchFamily="34" charset="0"/>
              <a:cs typeface="Times New Roman" pitchFamily="18" charset="0"/>
            </a:endParaRPr>
          </a:p>
          <a:p>
            <a:pPr>
              <a:buFont typeface="Arial" charset="0"/>
              <a:buNone/>
            </a:pPr>
            <a:endParaRPr lang="da-DK" sz="2400" dirty="0" smtClean="0">
              <a:ea typeface="Calibri" pitchFamily="34" charset="0"/>
              <a:cs typeface="Times New Roman" pitchFamily="18" charset="0"/>
            </a:endParaRPr>
          </a:p>
          <a:p>
            <a:pPr>
              <a:buFont typeface="Arial" charset="0"/>
              <a:buNone/>
            </a:pPr>
            <a:endParaRPr lang="da-DK" sz="2000" dirty="0" smtClean="0">
              <a:ea typeface="Calibri" pitchFamily="34" charset="0"/>
              <a:cs typeface="Times New Roman" pitchFamily="18" charset="0"/>
            </a:endParaRPr>
          </a:p>
          <a:p>
            <a:pPr>
              <a:buFont typeface="Arial" charset="0"/>
              <a:buNone/>
            </a:pPr>
            <a:endParaRPr lang="da-DK" sz="2400" dirty="0" smtClean="0">
              <a:ea typeface="Calibri" pitchFamily="34" charset="0"/>
              <a:cs typeface="Times New Roman" pitchFamily="18" charset="0"/>
            </a:endParaRPr>
          </a:p>
          <a:p>
            <a:pPr>
              <a:buFont typeface="Arial" charset="0"/>
              <a:buNone/>
            </a:pPr>
            <a:endParaRPr lang="en-US" sz="2400" dirty="0" smtClean="0">
              <a:ea typeface="Calibri" pitchFamily="34" charset="0"/>
              <a:cs typeface="Times New Roman" pitchFamily="18" charset="0"/>
            </a:endParaRPr>
          </a:p>
          <a:p>
            <a:endParaRPr lang="en-US" dirty="0" smtClean="0"/>
          </a:p>
        </p:txBody>
      </p:sp>
      <p:sp>
        <p:nvSpPr>
          <p:cNvPr id="2" name="Pladsholder til dato 1"/>
          <p:cNvSpPr>
            <a:spLocks noGrp="1"/>
          </p:cNvSpPr>
          <p:nvPr>
            <p:ph type="dt" sz="half" idx="10"/>
          </p:nvPr>
        </p:nvSpPr>
        <p:spPr>
          <a:xfrm>
            <a:off x="2057400" y="2944933"/>
            <a:ext cx="2133600" cy="365125"/>
          </a:xfrm>
        </p:spPr>
        <p:txBody>
          <a:bodyPr/>
          <a:lstStyle/>
          <a:p>
            <a:pPr>
              <a:defRPr/>
            </a:pPr>
            <a:fld id="{8DBC7D50-EC45-4CDE-908E-5F027223EDC1}" type="datetime3">
              <a:rPr lang="en-US" smtClean="0"/>
              <a:t>1 October 2018</a:t>
            </a:fld>
            <a:endParaRPr lang="en-US"/>
          </a:p>
        </p:txBody>
      </p:sp>
      <p:sp>
        <p:nvSpPr>
          <p:cNvPr id="5" name="Pladsholder til sidefod 4"/>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8" name="Pladsholder til diasnummer 7"/>
          <p:cNvSpPr>
            <a:spLocks noGrp="1"/>
          </p:cNvSpPr>
          <p:nvPr>
            <p:ph type="sldNum" sz="quarter" idx="12"/>
          </p:nvPr>
        </p:nvSpPr>
        <p:spPr/>
        <p:txBody>
          <a:bodyPr/>
          <a:lstStyle/>
          <a:p>
            <a:pPr>
              <a:defRPr/>
            </a:pPr>
            <a:fld id="{95138D2B-9F13-4FEC-AFDA-58A58D2D66DA}" type="slidenum">
              <a:rPr lang="en-US" smtClean="0"/>
              <a:pPr>
                <a:defRPr/>
              </a:pPr>
              <a:t>127</a:t>
            </a:fld>
            <a:endParaRPr lang="en-US"/>
          </a:p>
        </p:txBody>
      </p:sp>
      <p:sp>
        <p:nvSpPr>
          <p:cNvPr id="7" name="Tekstboks 6"/>
          <p:cNvSpPr txBox="1"/>
          <p:nvPr/>
        </p:nvSpPr>
        <p:spPr>
          <a:xfrm>
            <a:off x="35496" y="616151"/>
            <a:ext cx="2160240" cy="518911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da-DK" sz="1600" dirty="0" smtClean="0">
                <a:latin typeface="+mj-lt"/>
              </a:rPr>
              <a:t>Opsamling</a:t>
            </a:r>
          </a:p>
          <a:p>
            <a:pPr fontAlgn="auto">
              <a:lnSpc>
                <a:spcPct val="115000"/>
              </a:lnSpc>
              <a:spcBef>
                <a:spcPts val="0"/>
              </a:spcBef>
              <a:spcAft>
                <a:spcPts val="0"/>
              </a:spcAft>
              <a:defRPr/>
            </a:pPr>
            <a:r>
              <a:rPr lang="da-DK" sz="1600" dirty="0" err="1" smtClean="0">
                <a:latin typeface="+mj-lt"/>
              </a:rPr>
              <a:t>Trompenaars</a:t>
            </a:r>
            <a:endParaRPr lang="da-DK" sz="1600" dirty="0" smtClean="0">
              <a:latin typeface="+mj-lt"/>
            </a:endParaRPr>
          </a:p>
          <a:p>
            <a:pPr lvl="1" fontAlgn="auto">
              <a:lnSpc>
                <a:spcPct val="115000"/>
              </a:lnSpc>
              <a:spcBef>
                <a:spcPts val="0"/>
              </a:spcBef>
              <a:spcAft>
                <a:spcPts val="0"/>
              </a:spcAft>
              <a:defRPr/>
            </a:pPr>
            <a:r>
              <a:rPr lang="da-DK" sz="1600" dirty="0" smtClean="0">
                <a:latin typeface="+mj-lt"/>
              </a:rPr>
              <a:t>Universalisme</a:t>
            </a:r>
          </a:p>
          <a:p>
            <a:pPr lvl="1" fontAlgn="auto">
              <a:lnSpc>
                <a:spcPct val="115000"/>
              </a:lnSpc>
              <a:spcBef>
                <a:spcPts val="0"/>
              </a:spcBef>
              <a:spcAft>
                <a:spcPts val="0"/>
              </a:spcAft>
              <a:defRPr/>
            </a:pPr>
            <a:r>
              <a:rPr lang="da-DK" sz="1600" dirty="0" smtClean="0">
                <a:latin typeface="+mj-lt"/>
              </a:rPr>
              <a:t>Individualisme</a:t>
            </a:r>
          </a:p>
          <a:p>
            <a:pPr lvl="1" fontAlgn="auto">
              <a:lnSpc>
                <a:spcPct val="115000"/>
              </a:lnSpc>
              <a:spcBef>
                <a:spcPts val="0"/>
              </a:spcBef>
              <a:spcAft>
                <a:spcPts val="0"/>
              </a:spcAft>
              <a:defRPr/>
            </a:pPr>
            <a:r>
              <a:rPr lang="da-DK" sz="1600" dirty="0" smtClean="0">
                <a:latin typeface="+mj-lt"/>
              </a:rPr>
              <a:t>Diffus/specifik</a:t>
            </a:r>
          </a:p>
          <a:p>
            <a:pPr marL="457200" lvl="2" fontAlgn="auto">
              <a:lnSpc>
                <a:spcPct val="115000"/>
              </a:lnSpc>
              <a:spcBef>
                <a:spcPts val="0"/>
              </a:spcBef>
              <a:spcAft>
                <a:spcPts val="0"/>
              </a:spcAft>
              <a:defRPr/>
            </a:pPr>
            <a:r>
              <a:rPr lang="da-DK" sz="1600" dirty="0" smtClean="0">
                <a:latin typeface="+mj-lt"/>
              </a:rPr>
              <a:t>Neutral/affektiv</a:t>
            </a:r>
          </a:p>
          <a:p>
            <a:pPr marL="457200" lvl="2" fontAlgn="auto">
              <a:lnSpc>
                <a:spcPct val="115000"/>
              </a:lnSpc>
              <a:spcBef>
                <a:spcPts val="0"/>
              </a:spcBef>
              <a:spcAft>
                <a:spcPts val="0"/>
              </a:spcAft>
              <a:defRPr/>
            </a:pPr>
            <a:r>
              <a:rPr lang="da-DK" sz="1600" dirty="0" smtClean="0">
                <a:latin typeface="+mj-lt"/>
              </a:rPr>
              <a:t>Optjent/tillagt status</a:t>
            </a:r>
          </a:p>
          <a:p>
            <a:pPr marL="457200" lvl="2" fontAlgn="auto">
              <a:lnSpc>
                <a:spcPct val="115000"/>
              </a:lnSpc>
              <a:spcBef>
                <a:spcPts val="0"/>
              </a:spcBef>
              <a:spcAft>
                <a:spcPts val="0"/>
              </a:spcAft>
              <a:defRPr/>
            </a:pPr>
            <a:r>
              <a:rPr lang="da-DK" sz="1600" dirty="0" smtClean="0">
                <a:latin typeface="+mj-lt"/>
              </a:rPr>
              <a:t>Tid</a:t>
            </a:r>
          </a:p>
          <a:p>
            <a:pPr marL="457200" lvl="2" fontAlgn="auto">
              <a:lnSpc>
                <a:spcPct val="115000"/>
              </a:lnSpc>
              <a:spcBef>
                <a:spcPts val="0"/>
              </a:spcBef>
              <a:spcAft>
                <a:spcPts val="0"/>
              </a:spcAft>
              <a:defRPr/>
            </a:pPr>
            <a:r>
              <a:rPr lang="da-DK" sz="1600" dirty="0" err="1" smtClean="0">
                <a:latin typeface="+mj-lt"/>
              </a:rPr>
              <a:t>Indrestyret</a:t>
            </a:r>
            <a:r>
              <a:rPr lang="da-DK" sz="1600" dirty="0" smtClean="0">
                <a:latin typeface="+mj-lt"/>
              </a:rPr>
              <a:t>/</a:t>
            </a:r>
          </a:p>
          <a:p>
            <a:pPr marL="457200" lvl="2" fontAlgn="auto">
              <a:lnSpc>
                <a:spcPct val="115000"/>
              </a:lnSpc>
              <a:spcBef>
                <a:spcPts val="0"/>
              </a:spcBef>
              <a:spcAft>
                <a:spcPts val="0"/>
              </a:spcAft>
              <a:defRPr/>
            </a:pPr>
            <a:r>
              <a:rPr lang="da-DK" sz="1600" dirty="0" smtClean="0">
                <a:latin typeface="+mj-lt"/>
              </a:rPr>
              <a:t>ydrestyret</a:t>
            </a:r>
            <a:endParaRPr lang="en-US" sz="1600" dirty="0">
              <a:latin typeface="+mj-lt"/>
            </a:endParaRPr>
          </a:p>
          <a:p>
            <a:pPr fontAlgn="auto">
              <a:lnSpc>
                <a:spcPct val="115000"/>
              </a:lnSpc>
              <a:spcBef>
                <a:spcPts val="0"/>
              </a:spcBef>
              <a:spcAft>
                <a:spcPts val="0"/>
              </a:spcAft>
              <a:defRPr/>
            </a:pPr>
            <a:r>
              <a:rPr lang="da-DK" sz="1600" dirty="0" smtClean="0">
                <a:latin typeface="+mj-lt"/>
              </a:rPr>
              <a:t>Hofstede</a:t>
            </a:r>
          </a:p>
          <a:p>
            <a:pPr lvl="1" fontAlgn="auto">
              <a:lnSpc>
                <a:spcPct val="115000"/>
              </a:lnSpc>
              <a:spcBef>
                <a:spcPts val="0"/>
              </a:spcBef>
              <a:spcAft>
                <a:spcPts val="0"/>
              </a:spcAft>
              <a:defRPr/>
            </a:pPr>
            <a:r>
              <a:rPr lang="da-DK" sz="1600" dirty="0" smtClean="0">
                <a:latin typeface="+mj-lt"/>
              </a:rPr>
              <a:t>Power distance</a:t>
            </a:r>
          </a:p>
          <a:p>
            <a:pPr lvl="1" fontAlgn="auto">
              <a:lnSpc>
                <a:spcPct val="115000"/>
              </a:lnSpc>
              <a:spcBef>
                <a:spcPts val="0"/>
              </a:spcBef>
              <a:spcAft>
                <a:spcPts val="0"/>
              </a:spcAft>
              <a:defRPr/>
            </a:pPr>
            <a:r>
              <a:rPr lang="da-DK" sz="1600" dirty="0" err="1" smtClean="0">
                <a:latin typeface="+mj-lt"/>
              </a:rPr>
              <a:t>Individualism</a:t>
            </a:r>
            <a:endParaRPr lang="da-DK" sz="1600" dirty="0" smtClean="0">
              <a:latin typeface="+mj-lt"/>
            </a:endParaRPr>
          </a:p>
          <a:p>
            <a:pPr lvl="1" fontAlgn="auto">
              <a:lnSpc>
                <a:spcPct val="115000"/>
              </a:lnSpc>
              <a:spcBef>
                <a:spcPts val="0"/>
              </a:spcBef>
              <a:spcAft>
                <a:spcPts val="0"/>
              </a:spcAft>
              <a:defRPr/>
            </a:pPr>
            <a:r>
              <a:rPr lang="da-DK" sz="1600" dirty="0" err="1" smtClean="0">
                <a:solidFill>
                  <a:srgbClr val="FF0000"/>
                </a:solidFill>
                <a:latin typeface="+mj-lt"/>
              </a:rPr>
              <a:t>Masculinity</a:t>
            </a:r>
            <a:endParaRPr lang="da-DK" sz="1600" dirty="0" smtClean="0">
              <a:solidFill>
                <a:srgbClr val="FF0000"/>
              </a:solidFill>
              <a:latin typeface="+mj-lt"/>
            </a:endParaRPr>
          </a:p>
          <a:p>
            <a:pPr lvl="1" fontAlgn="auto">
              <a:lnSpc>
                <a:spcPct val="115000"/>
              </a:lnSpc>
              <a:spcBef>
                <a:spcPts val="0"/>
              </a:spcBef>
              <a:spcAft>
                <a:spcPts val="0"/>
              </a:spcAft>
              <a:defRPr/>
            </a:pPr>
            <a:r>
              <a:rPr lang="da-DK" sz="1600" dirty="0" err="1" smtClean="0">
                <a:latin typeface="+mj-lt"/>
              </a:rPr>
              <a:t>Uncertainity</a:t>
            </a:r>
            <a:r>
              <a:rPr lang="da-DK" sz="1600" dirty="0" smtClean="0">
                <a:latin typeface="+mj-lt"/>
              </a:rPr>
              <a:t> </a:t>
            </a:r>
          </a:p>
          <a:p>
            <a:pPr lvl="1" fontAlgn="auto">
              <a:lnSpc>
                <a:spcPct val="115000"/>
              </a:lnSpc>
              <a:spcBef>
                <a:spcPts val="0"/>
              </a:spcBef>
              <a:spcAft>
                <a:spcPts val="0"/>
              </a:spcAft>
              <a:defRPr/>
            </a:pPr>
            <a:r>
              <a:rPr lang="da-DK" sz="1600" dirty="0" err="1" smtClean="0">
                <a:latin typeface="+mj-lt"/>
              </a:rPr>
              <a:t>Pragmatism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Indulgence</a:t>
            </a:r>
            <a:endParaRPr lang="da-DK" sz="1600" dirty="0" smtClean="0">
              <a:latin typeface="+mj-lt"/>
            </a:endParaRPr>
          </a:p>
        </p:txBody>
      </p:sp>
    </p:spTree>
    <p:extLst>
      <p:ext uri="{BB962C8B-B14F-4D97-AF65-F5344CB8AC3E}">
        <p14:creationId xmlns:p14="http://schemas.microsoft.com/office/powerpoint/2010/main" val="284654208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1763688" y="116632"/>
            <a:ext cx="7344816" cy="6624736"/>
          </a:xfrm>
        </p:spPr>
        <p:txBody>
          <a:bodyPr>
            <a:normAutofit fontScale="92500" lnSpcReduction="20000"/>
          </a:bodyPr>
          <a:lstStyle/>
          <a:p>
            <a:pPr>
              <a:buNone/>
            </a:pPr>
            <a:r>
              <a:rPr lang="en-US" sz="2600" b="1" dirty="0" smtClean="0"/>
              <a:t>Uncertainty Avoidance Index (UAI)</a:t>
            </a:r>
            <a:r>
              <a:rPr lang="en-US" sz="2600" dirty="0" smtClean="0"/>
              <a:t> deals with a </a:t>
            </a:r>
            <a:r>
              <a:rPr lang="en-US" sz="2600" dirty="0" smtClean="0">
                <a:solidFill>
                  <a:srgbClr val="FF0000"/>
                </a:solidFill>
              </a:rPr>
              <a:t>society's tolerance for uncertainty and ambiguity</a:t>
            </a:r>
            <a:r>
              <a:rPr lang="en-US" sz="2600" dirty="0" smtClean="0"/>
              <a:t>; it ultimately refers to man's search for Truth. </a:t>
            </a:r>
            <a:r>
              <a:rPr lang="en-US" sz="2600" dirty="0" smtClean="0">
                <a:solidFill>
                  <a:srgbClr val="FF0000"/>
                </a:solidFill>
              </a:rPr>
              <a:t>It indicates to what extent a culture programs its members to feel either uncomfortable or comfortable in unstructured situations</a:t>
            </a:r>
            <a:r>
              <a:rPr lang="en-US" sz="2600" dirty="0" smtClean="0"/>
              <a:t>. Unstructured situations are novel, unknown, surprising, different from usual. Uncertainty avoiding cultures try to minimize the possibility of such situations by strict laws and rules, safety and security measures, and on the philosophical and religious level by a belief in absolute Truth; 'there can only be one Truth and we have it'. People in uncertainty avoiding countries are also more emotional, and motivated by inner nervous energy. The opposite type, uncertainty accepting cultures, are more tolerant of opinions different from what they are used to; they try to have as few rules as possible, and on the philosophical and religious level they are relativist and allow many currents to flow side by side. People within these cultures are more phlegmatic and contemplative, and not expected by their environment to express emotions.</a:t>
            </a:r>
          </a:p>
          <a:p>
            <a:pPr>
              <a:buNone/>
            </a:pPr>
            <a:endParaRPr lang="da-DK" sz="2400" dirty="0" smtClean="0"/>
          </a:p>
          <a:p>
            <a:pPr>
              <a:buFont typeface="Arial" charset="0"/>
              <a:buNone/>
            </a:pPr>
            <a:endParaRPr lang="da-DK" sz="2000" dirty="0" smtClean="0">
              <a:ea typeface="Calibri" pitchFamily="34" charset="0"/>
              <a:cs typeface="Times New Roman" pitchFamily="18" charset="0"/>
            </a:endParaRPr>
          </a:p>
          <a:p>
            <a:pPr>
              <a:buFont typeface="Arial" charset="0"/>
              <a:buNone/>
            </a:pPr>
            <a:endParaRPr lang="da-DK" sz="2400" dirty="0" smtClean="0">
              <a:ea typeface="Calibri" pitchFamily="34" charset="0"/>
              <a:cs typeface="Times New Roman" pitchFamily="18" charset="0"/>
            </a:endParaRPr>
          </a:p>
          <a:p>
            <a:pPr>
              <a:buFont typeface="Arial" charset="0"/>
              <a:buNone/>
            </a:pPr>
            <a:endParaRPr lang="en-US" sz="2400" dirty="0" smtClean="0">
              <a:ea typeface="Calibri" pitchFamily="34" charset="0"/>
              <a:cs typeface="Times New Roman" pitchFamily="18" charset="0"/>
            </a:endParaRPr>
          </a:p>
          <a:p>
            <a:endParaRPr lang="en-US" dirty="0" smtClean="0"/>
          </a:p>
        </p:txBody>
      </p:sp>
      <p:sp>
        <p:nvSpPr>
          <p:cNvPr id="2" name="Pladsholder til dato 1"/>
          <p:cNvSpPr>
            <a:spLocks noGrp="1"/>
          </p:cNvSpPr>
          <p:nvPr>
            <p:ph type="dt" sz="half" idx="10"/>
          </p:nvPr>
        </p:nvSpPr>
        <p:spPr/>
        <p:txBody>
          <a:bodyPr/>
          <a:lstStyle/>
          <a:p>
            <a:pPr>
              <a:defRPr/>
            </a:pPr>
            <a:fld id="{ABEA3181-17F3-4827-84C9-FFDE991F9BA9}" type="datetime3">
              <a:rPr lang="en-US" smtClean="0"/>
              <a:t>1 October 2018</a:t>
            </a:fld>
            <a:endParaRPr lang="en-US"/>
          </a:p>
        </p:txBody>
      </p:sp>
      <p:sp>
        <p:nvSpPr>
          <p:cNvPr id="7" name="Pladsholder til sidefod 6"/>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8" name="Pladsholder til diasnummer 7"/>
          <p:cNvSpPr>
            <a:spLocks noGrp="1"/>
          </p:cNvSpPr>
          <p:nvPr>
            <p:ph type="sldNum" sz="quarter" idx="12"/>
          </p:nvPr>
        </p:nvSpPr>
        <p:spPr/>
        <p:txBody>
          <a:bodyPr/>
          <a:lstStyle/>
          <a:p>
            <a:pPr>
              <a:defRPr/>
            </a:pPr>
            <a:fld id="{95138D2B-9F13-4FEC-AFDA-58A58D2D66DA}" type="slidenum">
              <a:rPr lang="en-US" smtClean="0"/>
              <a:pPr>
                <a:defRPr/>
              </a:pPr>
              <a:t>128</a:t>
            </a:fld>
            <a:endParaRPr lang="en-US"/>
          </a:p>
        </p:txBody>
      </p:sp>
      <p:sp>
        <p:nvSpPr>
          <p:cNvPr id="9" name="Tekstboks 8"/>
          <p:cNvSpPr txBox="1"/>
          <p:nvPr/>
        </p:nvSpPr>
        <p:spPr>
          <a:xfrm>
            <a:off x="35496" y="616151"/>
            <a:ext cx="2160240" cy="518911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da-DK" sz="1600" dirty="0" smtClean="0">
                <a:latin typeface="+mj-lt"/>
              </a:rPr>
              <a:t>Opsamling</a:t>
            </a:r>
          </a:p>
          <a:p>
            <a:pPr fontAlgn="auto">
              <a:lnSpc>
                <a:spcPct val="115000"/>
              </a:lnSpc>
              <a:spcBef>
                <a:spcPts val="0"/>
              </a:spcBef>
              <a:spcAft>
                <a:spcPts val="0"/>
              </a:spcAft>
              <a:defRPr/>
            </a:pPr>
            <a:r>
              <a:rPr lang="da-DK" sz="1600" dirty="0" err="1" smtClean="0">
                <a:latin typeface="+mj-lt"/>
              </a:rPr>
              <a:t>Trompenaars</a:t>
            </a:r>
            <a:endParaRPr lang="da-DK" sz="1600" dirty="0" smtClean="0">
              <a:latin typeface="+mj-lt"/>
            </a:endParaRPr>
          </a:p>
          <a:p>
            <a:pPr lvl="1" fontAlgn="auto">
              <a:lnSpc>
                <a:spcPct val="115000"/>
              </a:lnSpc>
              <a:spcBef>
                <a:spcPts val="0"/>
              </a:spcBef>
              <a:spcAft>
                <a:spcPts val="0"/>
              </a:spcAft>
              <a:defRPr/>
            </a:pPr>
            <a:r>
              <a:rPr lang="da-DK" sz="1600" dirty="0" smtClean="0">
                <a:latin typeface="+mj-lt"/>
              </a:rPr>
              <a:t>Universalisme</a:t>
            </a:r>
          </a:p>
          <a:p>
            <a:pPr lvl="1" fontAlgn="auto">
              <a:lnSpc>
                <a:spcPct val="115000"/>
              </a:lnSpc>
              <a:spcBef>
                <a:spcPts val="0"/>
              </a:spcBef>
              <a:spcAft>
                <a:spcPts val="0"/>
              </a:spcAft>
              <a:defRPr/>
            </a:pPr>
            <a:r>
              <a:rPr lang="da-DK" sz="1600" dirty="0" smtClean="0">
                <a:latin typeface="+mj-lt"/>
              </a:rPr>
              <a:t>Individualisme</a:t>
            </a:r>
          </a:p>
          <a:p>
            <a:pPr lvl="1" fontAlgn="auto">
              <a:lnSpc>
                <a:spcPct val="115000"/>
              </a:lnSpc>
              <a:spcBef>
                <a:spcPts val="0"/>
              </a:spcBef>
              <a:spcAft>
                <a:spcPts val="0"/>
              </a:spcAft>
              <a:defRPr/>
            </a:pPr>
            <a:r>
              <a:rPr lang="da-DK" sz="1600" dirty="0" smtClean="0">
                <a:latin typeface="+mj-lt"/>
              </a:rPr>
              <a:t>Diffus/specifik</a:t>
            </a:r>
          </a:p>
          <a:p>
            <a:pPr marL="457200" lvl="2" fontAlgn="auto">
              <a:lnSpc>
                <a:spcPct val="115000"/>
              </a:lnSpc>
              <a:spcBef>
                <a:spcPts val="0"/>
              </a:spcBef>
              <a:spcAft>
                <a:spcPts val="0"/>
              </a:spcAft>
              <a:defRPr/>
            </a:pPr>
            <a:r>
              <a:rPr lang="da-DK" sz="1600" dirty="0" smtClean="0">
                <a:latin typeface="+mj-lt"/>
              </a:rPr>
              <a:t>Neutral/affektiv</a:t>
            </a:r>
          </a:p>
          <a:p>
            <a:pPr marL="457200" lvl="2" fontAlgn="auto">
              <a:lnSpc>
                <a:spcPct val="115000"/>
              </a:lnSpc>
              <a:spcBef>
                <a:spcPts val="0"/>
              </a:spcBef>
              <a:spcAft>
                <a:spcPts val="0"/>
              </a:spcAft>
              <a:defRPr/>
            </a:pPr>
            <a:r>
              <a:rPr lang="da-DK" sz="1600" dirty="0" smtClean="0">
                <a:latin typeface="+mj-lt"/>
              </a:rPr>
              <a:t>Optjent/tillagt status</a:t>
            </a:r>
          </a:p>
          <a:p>
            <a:pPr marL="457200" lvl="2" fontAlgn="auto">
              <a:lnSpc>
                <a:spcPct val="115000"/>
              </a:lnSpc>
              <a:spcBef>
                <a:spcPts val="0"/>
              </a:spcBef>
              <a:spcAft>
                <a:spcPts val="0"/>
              </a:spcAft>
              <a:defRPr/>
            </a:pPr>
            <a:r>
              <a:rPr lang="da-DK" sz="1600" dirty="0" smtClean="0">
                <a:latin typeface="+mj-lt"/>
              </a:rPr>
              <a:t>Tid</a:t>
            </a:r>
          </a:p>
          <a:p>
            <a:pPr marL="457200" lvl="2" fontAlgn="auto">
              <a:lnSpc>
                <a:spcPct val="115000"/>
              </a:lnSpc>
              <a:spcBef>
                <a:spcPts val="0"/>
              </a:spcBef>
              <a:spcAft>
                <a:spcPts val="0"/>
              </a:spcAft>
              <a:defRPr/>
            </a:pPr>
            <a:r>
              <a:rPr lang="da-DK" sz="1600" dirty="0" err="1" smtClean="0">
                <a:latin typeface="+mj-lt"/>
              </a:rPr>
              <a:t>Indrestyret</a:t>
            </a:r>
            <a:r>
              <a:rPr lang="da-DK" sz="1600" dirty="0" smtClean="0">
                <a:latin typeface="+mj-lt"/>
              </a:rPr>
              <a:t>/</a:t>
            </a:r>
          </a:p>
          <a:p>
            <a:pPr marL="457200" lvl="2" fontAlgn="auto">
              <a:lnSpc>
                <a:spcPct val="115000"/>
              </a:lnSpc>
              <a:spcBef>
                <a:spcPts val="0"/>
              </a:spcBef>
              <a:spcAft>
                <a:spcPts val="0"/>
              </a:spcAft>
              <a:defRPr/>
            </a:pPr>
            <a:r>
              <a:rPr lang="da-DK" sz="1600" dirty="0" smtClean="0">
                <a:latin typeface="+mj-lt"/>
              </a:rPr>
              <a:t>ydrestyret</a:t>
            </a:r>
            <a:endParaRPr lang="en-US" sz="1600" dirty="0">
              <a:latin typeface="+mj-lt"/>
            </a:endParaRPr>
          </a:p>
          <a:p>
            <a:pPr fontAlgn="auto">
              <a:lnSpc>
                <a:spcPct val="115000"/>
              </a:lnSpc>
              <a:spcBef>
                <a:spcPts val="0"/>
              </a:spcBef>
              <a:spcAft>
                <a:spcPts val="0"/>
              </a:spcAft>
              <a:defRPr/>
            </a:pPr>
            <a:r>
              <a:rPr lang="da-DK" sz="1600" dirty="0" smtClean="0">
                <a:latin typeface="+mj-lt"/>
              </a:rPr>
              <a:t>Hofstede</a:t>
            </a:r>
          </a:p>
          <a:p>
            <a:pPr lvl="1" fontAlgn="auto">
              <a:lnSpc>
                <a:spcPct val="115000"/>
              </a:lnSpc>
              <a:spcBef>
                <a:spcPts val="0"/>
              </a:spcBef>
              <a:spcAft>
                <a:spcPts val="0"/>
              </a:spcAft>
              <a:defRPr/>
            </a:pPr>
            <a:r>
              <a:rPr lang="da-DK" sz="1600" dirty="0" smtClean="0">
                <a:latin typeface="+mj-lt"/>
              </a:rPr>
              <a:t>Power distance</a:t>
            </a:r>
          </a:p>
          <a:p>
            <a:pPr lvl="1" fontAlgn="auto">
              <a:lnSpc>
                <a:spcPct val="115000"/>
              </a:lnSpc>
              <a:spcBef>
                <a:spcPts val="0"/>
              </a:spcBef>
              <a:spcAft>
                <a:spcPts val="0"/>
              </a:spcAft>
              <a:defRPr/>
            </a:pPr>
            <a:r>
              <a:rPr lang="da-DK" sz="1600" dirty="0" err="1" smtClean="0">
                <a:latin typeface="+mj-lt"/>
              </a:rPr>
              <a:t>Individualism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Masculinity</a:t>
            </a:r>
            <a:endParaRPr lang="da-DK" sz="1600" dirty="0" smtClean="0">
              <a:latin typeface="+mj-lt"/>
            </a:endParaRPr>
          </a:p>
          <a:p>
            <a:pPr lvl="1" fontAlgn="auto">
              <a:lnSpc>
                <a:spcPct val="115000"/>
              </a:lnSpc>
              <a:spcBef>
                <a:spcPts val="0"/>
              </a:spcBef>
              <a:spcAft>
                <a:spcPts val="0"/>
              </a:spcAft>
              <a:defRPr/>
            </a:pPr>
            <a:r>
              <a:rPr lang="da-DK" sz="1600" dirty="0" err="1" smtClean="0">
                <a:solidFill>
                  <a:srgbClr val="FF0000"/>
                </a:solidFill>
                <a:latin typeface="+mj-lt"/>
              </a:rPr>
              <a:t>Uncertainity</a:t>
            </a:r>
            <a:r>
              <a:rPr lang="da-DK" sz="1600" dirty="0" smtClean="0">
                <a:solidFill>
                  <a:srgbClr val="FF0000"/>
                </a:solidFill>
                <a:latin typeface="+mj-lt"/>
              </a:rPr>
              <a:t> </a:t>
            </a:r>
          </a:p>
          <a:p>
            <a:pPr lvl="1" fontAlgn="auto">
              <a:lnSpc>
                <a:spcPct val="115000"/>
              </a:lnSpc>
              <a:spcBef>
                <a:spcPts val="0"/>
              </a:spcBef>
              <a:spcAft>
                <a:spcPts val="0"/>
              </a:spcAft>
              <a:defRPr/>
            </a:pPr>
            <a:r>
              <a:rPr lang="da-DK" sz="1600" dirty="0" err="1" smtClean="0">
                <a:latin typeface="+mj-lt"/>
              </a:rPr>
              <a:t>Pragmatism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Indulgence</a:t>
            </a:r>
            <a:endParaRPr lang="da-DK" sz="1600" dirty="0" smtClean="0">
              <a:latin typeface="+mj-lt"/>
            </a:endParaRPr>
          </a:p>
        </p:txBody>
      </p:sp>
    </p:spTree>
    <p:extLst>
      <p:ext uri="{BB962C8B-B14F-4D97-AF65-F5344CB8AC3E}">
        <p14:creationId xmlns:p14="http://schemas.microsoft.com/office/powerpoint/2010/main" val="199218174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2041376" y="95948"/>
            <a:ext cx="7102624" cy="6429396"/>
          </a:xfrm>
        </p:spPr>
        <p:txBody>
          <a:bodyPr>
            <a:normAutofit fontScale="85000" lnSpcReduction="20000"/>
          </a:bodyPr>
          <a:lstStyle/>
          <a:p>
            <a:pPr>
              <a:buNone/>
            </a:pPr>
            <a:endParaRPr lang="en-US" sz="2400" dirty="0" smtClean="0"/>
          </a:p>
          <a:p>
            <a:pPr marL="0" indent="0">
              <a:buNone/>
            </a:pPr>
            <a:r>
              <a:rPr lang="en-US" sz="2800" dirty="0"/>
              <a:t>Fra: http://www.geerthofstede.nl/dimensions-of-national-cultures</a:t>
            </a:r>
          </a:p>
          <a:p>
            <a:pPr marL="0" indent="0">
              <a:buNone/>
            </a:pPr>
            <a:r>
              <a:rPr lang="en-US" sz="2800" b="1" dirty="0" smtClean="0"/>
              <a:t>The </a:t>
            </a:r>
            <a:r>
              <a:rPr lang="en-US" sz="2800" b="1" dirty="0"/>
              <a:t>fifth dimension: Long-Term </a:t>
            </a:r>
            <a:r>
              <a:rPr lang="en-US" sz="2800" b="1" dirty="0" smtClean="0"/>
              <a:t>Orientation/Pragmatism</a:t>
            </a:r>
          </a:p>
          <a:p>
            <a:pPr marL="0" indent="0">
              <a:buNone/>
            </a:pPr>
            <a:r>
              <a:rPr lang="en-US" sz="2800" b="1" dirty="0" smtClean="0"/>
              <a:t/>
            </a:r>
            <a:br>
              <a:rPr lang="en-US" sz="2800" b="1" dirty="0" smtClean="0"/>
            </a:br>
            <a:r>
              <a:rPr lang="en-US" sz="2800" dirty="0" smtClean="0"/>
              <a:t>Research by Michael Bond and colleagues among students in 23 countries led him in 1991 to adding a fifth dimension called Long- versus Short-Term Orientation. In 2010, research by Michael </a:t>
            </a:r>
            <a:r>
              <a:rPr lang="en-US" sz="2800" dirty="0" err="1" smtClean="0"/>
              <a:t>Minkov</a:t>
            </a:r>
            <a:r>
              <a:rPr lang="en-US" sz="2800" dirty="0" smtClean="0"/>
              <a:t> allowed to extend the number of country scores for this dimension to 93, using recent World Values Survey data from representative samples of national populations. </a:t>
            </a:r>
            <a:r>
              <a:rPr lang="en-US" sz="2800" dirty="0" smtClean="0">
                <a:solidFill>
                  <a:srgbClr val="FF0000"/>
                </a:solidFill>
              </a:rPr>
              <a:t>Long- term oriented societies foster pragmatic virtues oriented towards future rewards, in particular saving, persistence, and adapting to changing circumstances. Short-term oriented societies foster virtues related to the past and present such as national pride, respect for tradition, preservation of "face",  and fulfilling social obligations.</a:t>
            </a:r>
          </a:p>
          <a:p>
            <a:pPr>
              <a:buFont typeface="Arial" charset="0"/>
              <a:buNone/>
            </a:pPr>
            <a:endParaRPr lang="da-DK" sz="2000" dirty="0" smtClean="0">
              <a:ea typeface="Calibri" pitchFamily="34" charset="0"/>
              <a:cs typeface="Times New Roman" pitchFamily="18" charset="0"/>
            </a:endParaRPr>
          </a:p>
          <a:p>
            <a:pPr>
              <a:buFont typeface="Arial" charset="0"/>
              <a:buNone/>
            </a:pPr>
            <a:endParaRPr lang="da-DK" sz="2400" dirty="0" smtClean="0">
              <a:ea typeface="Calibri" pitchFamily="34" charset="0"/>
              <a:cs typeface="Times New Roman" pitchFamily="18" charset="0"/>
            </a:endParaRPr>
          </a:p>
          <a:p>
            <a:pPr>
              <a:buFont typeface="Arial" charset="0"/>
              <a:buNone/>
            </a:pPr>
            <a:endParaRPr lang="en-US" sz="2400" dirty="0" smtClean="0">
              <a:ea typeface="Calibri" pitchFamily="34" charset="0"/>
              <a:cs typeface="Times New Roman" pitchFamily="18" charset="0"/>
            </a:endParaRPr>
          </a:p>
          <a:p>
            <a:endParaRPr lang="en-US" dirty="0" smtClean="0"/>
          </a:p>
        </p:txBody>
      </p:sp>
      <p:sp>
        <p:nvSpPr>
          <p:cNvPr id="2" name="Pladsholder til dato 1"/>
          <p:cNvSpPr>
            <a:spLocks noGrp="1"/>
          </p:cNvSpPr>
          <p:nvPr>
            <p:ph type="dt" sz="half" idx="10"/>
          </p:nvPr>
        </p:nvSpPr>
        <p:spPr/>
        <p:txBody>
          <a:bodyPr/>
          <a:lstStyle/>
          <a:p>
            <a:pPr>
              <a:defRPr/>
            </a:pPr>
            <a:fld id="{F029A757-A52F-4416-999E-EE3B29DAE524}" type="datetime3">
              <a:rPr lang="en-US" smtClean="0"/>
              <a:t>1 October 2018</a:t>
            </a:fld>
            <a:endParaRPr lang="en-US"/>
          </a:p>
        </p:txBody>
      </p:sp>
      <p:sp>
        <p:nvSpPr>
          <p:cNvPr id="7" name="Pladsholder til sidefod 6"/>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8" name="Pladsholder til diasnummer 7"/>
          <p:cNvSpPr>
            <a:spLocks noGrp="1"/>
          </p:cNvSpPr>
          <p:nvPr>
            <p:ph type="sldNum" sz="quarter" idx="12"/>
          </p:nvPr>
        </p:nvSpPr>
        <p:spPr/>
        <p:txBody>
          <a:bodyPr/>
          <a:lstStyle/>
          <a:p>
            <a:pPr>
              <a:defRPr/>
            </a:pPr>
            <a:fld id="{95138D2B-9F13-4FEC-AFDA-58A58D2D66DA}" type="slidenum">
              <a:rPr lang="en-US" smtClean="0"/>
              <a:pPr>
                <a:defRPr/>
              </a:pPr>
              <a:t>129</a:t>
            </a:fld>
            <a:endParaRPr lang="en-US"/>
          </a:p>
        </p:txBody>
      </p:sp>
      <p:sp>
        <p:nvSpPr>
          <p:cNvPr id="9" name="Tekstboks 8"/>
          <p:cNvSpPr txBox="1"/>
          <p:nvPr/>
        </p:nvSpPr>
        <p:spPr>
          <a:xfrm>
            <a:off x="35496" y="616151"/>
            <a:ext cx="2160240" cy="518911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da-DK" sz="1600" dirty="0" smtClean="0">
                <a:latin typeface="+mj-lt"/>
              </a:rPr>
              <a:t>Opsamling</a:t>
            </a:r>
          </a:p>
          <a:p>
            <a:pPr fontAlgn="auto">
              <a:lnSpc>
                <a:spcPct val="115000"/>
              </a:lnSpc>
              <a:spcBef>
                <a:spcPts val="0"/>
              </a:spcBef>
              <a:spcAft>
                <a:spcPts val="0"/>
              </a:spcAft>
              <a:defRPr/>
            </a:pPr>
            <a:r>
              <a:rPr lang="da-DK" sz="1600" dirty="0" err="1" smtClean="0">
                <a:latin typeface="+mj-lt"/>
              </a:rPr>
              <a:t>Trompenaars</a:t>
            </a:r>
            <a:endParaRPr lang="da-DK" sz="1600" dirty="0" smtClean="0">
              <a:latin typeface="+mj-lt"/>
            </a:endParaRPr>
          </a:p>
          <a:p>
            <a:pPr lvl="1" fontAlgn="auto">
              <a:lnSpc>
                <a:spcPct val="115000"/>
              </a:lnSpc>
              <a:spcBef>
                <a:spcPts val="0"/>
              </a:spcBef>
              <a:spcAft>
                <a:spcPts val="0"/>
              </a:spcAft>
              <a:defRPr/>
            </a:pPr>
            <a:r>
              <a:rPr lang="da-DK" sz="1600" dirty="0" smtClean="0">
                <a:latin typeface="+mj-lt"/>
              </a:rPr>
              <a:t>Universalisme</a:t>
            </a:r>
          </a:p>
          <a:p>
            <a:pPr lvl="1" fontAlgn="auto">
              <a:lnSpc>
                <a:spcPct val="115000"/>
              </a:lnSpc>
              <a:spcBef>
                <a:spcPts val="0"/>
              </a:spcBef>
              <a:spcAft>
                <a:spcPts val="0"/>
              </a:spcAft>
              <a:defRPr/>
            </a:pPr>
            <a:r>
              <a:rPr lang="da-DK" sz="1600" dirty="0" smtClean="0">
                <a:latin typeface="+mj-lt"/>
              </a:rPr>
              <a:t>Individualisme</a:t>
            </a:r>
          </a:p>
          <a:p>
            <a:pPr lvl="1" fontAlgn="auto">
              <a:lnSpc>
                <a:spcPct val="115000"/>
              </a:lnSpc>
              <a:spcBef>
                <a:spcPts val="0"/>
              </a:spcBef>
              <a:spcAft>
                <a:spcPts val="0"/>
              </a:spcAft>
              <a:defRPr/>
            </a:pPr>
            <a:r>
              <a:rPr lang="da-DK" sz="1600" dirty="0" smtClean="0">
                <a:latin typeface="+mj-lt"/>
              </a:rPr>
              <a:t>Diffus/specifik</a:t>
            </a:r>
          </a:p>
          <a:p>
            <a:pPr marL="457200" lvl="2" fontAlgn="auto">
              <a:lnSpc>
                <a:spcPct val="115000"/>
              </a:lnSpc>
              <a:spcBef>
                <a:spcPts val="0"/>
              </a:spcBef>
              <a:spcAft>
                <a:spcPts val="0"/>
              </a:spcAft>
              <a:defRPr/>
            </a:pPr>
            <a:r>
              <a:rPr lang="da-DK" sz="1600" dirty="0" smtClean="0">
                <a:latin typeface="+mj-lt"/>
              </a:rPr>
              <a:t>Neutral/affektiv</a:t>
            </a:r>
          </a:p>
          <a:p>
            <a:pPr marL="457200" lvl="2" fontAlgn="auto">
              <a:lnSpc>
                <a:spcPct val="115000"/>
              </a:lnSpc>
              <a:spcBef>
                <a:spcPts val="0"/>
              </a:spcBef>
              <a:spcAft>
                <a:spcPts val="0"/>
              </a:spcAft>
              <a:defRPr/>
            </a:pPr>
            <a:r>
              <a:rPr lang="da-DK" sz="1600" dirty="0" smtClean="0">
                <a:latin typeface="+mj-lt"/>
              </a:rPr>
              <a:t>Optjent/tillagt status</a:t>
            </a:r>
          </a:p>
          <a:p>
            <a:pPr marL="457200" lvl="2" fontAlgn="auto">
              <a:lnSpc>
                <a:spcPct val="115000"/>
              </a:lnSpc>
              <a:spcBef>
                <a:spcPts val="0"/>
              </a:spcBef>
              <a:spcAft>
                <a:spcPts val="0"/>
              </a:spcAft>
              <a:defRPr/>
            </a:pPr>
            <a:r>
              <a:rPr lang="da-DK" sz="1600" dirty="0" smtClean="0">
                <a:latin typeface="+mj-lt"/>
              </a:rPr>
              <a:t>Tid</a:t>
            </a:r>
          </a:p>
          <a:p>
            <a:pPr marL="457200" lvl="2" fontAlgn="auto">
              <a:lnSpc>
                <a:spcPct val="115000"/>
              </a:lnSpc>
              <a:spcBef>
                <a:spcPts val="0"/>
              </a:spcBef>
              <a:spcAft>
                <a:spcPts val="0"/>
              </a:spcAft>
              <a:defRPr/>
            </a:pPr>
            <a:r>
              <a:rPr lang="da-DK" sz="1600" dirty="0" err="1" smtClean="0">
                <a:latin typeface="+mj-lt"/>
              </a:rPr>
              <a:t>Indrestyret</a:t>
            </a:r>
            <a:r>
              <a:rPr lang="da-DK" sz="1600" dirty="0" smtClean="0">
                <a:latin typeface="+mj-lt"/>
              </a:rPr>
              <a:t>/</a:t>
            </a:r>
          </a:p>
          <a:p>
            <a:pPr marL="457200" lvl="2" fontAlgn="auto">
              <a:lnSpc>
                <a:spcPct val="115000"/>
              </a:lnSpc>
              <a:spcBef>
                <a:spcPts val="0"/>
              </a:spcBef>
              <a:spcAft>
                <a:spcPts val="0"/>
              </a:spcAft>
              <a:defRPr/>
            </a:pPr>
            <a:r>
              <a:rPr lang="da-DK" sz="1600" dirty="0" smtClean="0">
                <a:latin typeface="+mj-lt"/>
              </a:rPr>
              <a:t>ydrestyret</a:t>
            </a:r>
            <a:endParaRPr lang="en-US" sz="1600" dirty="0">
              <a:latin typeface="+mj-lt"/>
            </a:endParaRPr>
          </a:p>
          <a:p>
            <a:pPr fontAlgn="auto">
              <a:lnSpc>
                <a:spcPct val="115000"/>
              </a:lnSpc>
              <a:spcBef>
                <a:spcPts val="0"/>
              </a:spcBef>
              <a:spcAft>
                <a:spcPts val="0"/>
              </a:spcAft>
              <a:defRPr/>
            </a:pPr>
            <a:r>
              <a:rPr lang="da-DK" sz="1600" dirty="0" smtClean="0">
                <a:latin typeface="+mj-lt"/>
              </a:rPr>
              <a:t>Hofstede</a:t>
            </a:r>
          </a:p>
          <a:p>
            <a:pPr lvl="1" fontAlgn="auto">
              <a:lnSpc>
                <a:spcPct val="115000"/>
              </a:lnSpc>
              <a:spcBef>
                <a:spcPts val="0"/>
              </a:spcBef>
              <a:spcAft>
                <a:spcPts val="0"/>
              </a:spcAft>
              <a:defRPr/>
            </a:pPr>
            <a:r>
              <a:rPr lang="da-DK" sz="1600" dirty="0" smtClean="0">
                <a:latin typeface="+mj-lt"/>
              </a:rPr>
              <a:t>Power distance</a:t>
            </a:r>
          </a:p>
          <a:p>
            <a:pPr lvl="1" fontAlgn="auto">
              <a:lnSpc>
                <a:spcPct val="115000"/>
              </a:lnSpc>
              <a:spcBef>
                <a:spcPts val="0"/>
              </a:spcBef>
              <a:spcAft>
                <a:spcPts val="0"/>
              </a:spcAft>
              <a:defRPr/>
            </a:pPr>
            <a:r>
              <a:rPr lang="da-DK" sz="1600" dirty="0" err="1" smtClean="0">
                <a:latin typeface="+mj-lt"/>
              </a:rPr>
              <a:t>Individualism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Masculinity</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Uncertainity</a:t>
            </a:r>
            <a:r>
              <a:rPr lang="da-DK" sz="1600" dirty="0" smtClean="0">
                <a:latin typeface="+mj-lt"/>
              </a:rPr>
              <a:t> </a:t>
            </a:r>
          </a:p>
          <a:p>
            <a:pPr lvl="1" fontAlgn="auto">
              <a:lnSpc>
                <a:spcPct val="115000"/>
              </a:lnSpc>
              <a:spcBef>
                <a:spcPts val="0"/>
              </a:spcBef>
              <a:spcAft>
                <a:spcPts val="0"/>
              </a:spcAft>
              <a:defRPr/>
            </a:pPr>
            <a:r>
              <a:rPr lang="da-DK" sz="1600" dirty="0" err="1" smtClean="0">
                <a:solidFill>
                  <a:srgbClr val="FF0000"/>
                </a:solidFill>
                <a:latin typeface="+mj-lt"/>
              </a:rPr>
              <a:t>Pragmatism</a:t>
            </a:r>
            <a:endParaRPr lang="da-DK" sz="1600" dirty="0" smtClean="0">
              <a:solidFill>
                <a:srgbClr val="FF0000"/>
              </a:solidFill>
              <a:latin typeface="+mj-lt"/>
            </a:endParaRPr>
          </a:p>
          <a:p>
            <a:pPr lvl="1" fontAlgn="auto">
              <a:lnSpc>
                <a:spcPct val="115000"/>
              </a:lnSpc>
              <a:spcBef>
                <a:spcPts val="0"/>
              </a:spcBef>
              <a:spcAft>
                <a:spcPts val="0"/>
              </a:spcAft>
              <a:defRPr/>
            </a:pPr>
            <a:r>
              <a:rPr lang="da-DK" sz="1600" dirty="0" err="1" smtClean="0">
                <a:latin typeface="+mj-lt"/>
              </a:rPr>
              <a:t>Indulgence</a:t>
            </a:r>
            <a:endParaRPr lang="da-DK" sz="1600" dirty="0" smtClean="0">
              <a:latin typeface="+mj-lt"/>
            </a:endParaRPr>
          </a:p>
        </p:txBody>
      </p:sp>
    </p:spTree>
    <p:extLst>
      <p:ext uri="{BB962C8B-B14F-4D97-AF65-F5344CB8AC3E}">
        <p14:creationId xmlns:p14="http://schemas.microsoft.com/office/powerpoint/2010/main" val="594681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a:defRPr/>
            </a:pPr>
            <a:fld id="{AF54CC25-2CF0-4032-8DBD-A4F789B167B1}" type="datetime3">
              <a:rPr lang="en-US" smtClean="0"/>
              <a:t>1 October 2018</a:t>
            </a:fld>
            <a:endParaRPr lang="en-US"/>
          </a:p>
        </p:txBody>
      </p:sp>
      <p:sp>
        <p:nvSpPr>
          <p:cNvPr id="3" name="Pladsholder til sidefod 2"/>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4" name="Pladsholder til diasnummer 3"/>
          <p:cNvSpPr>
            <a:spLocks noGrp="1"/>
          </p:cNvSpPr>
          <p:nvPr>
            <p:ph type="sldNum" sz="quarter" idx="12"/>
          </p:nvPr>
        </p:nvSpPr>
        <p:spPr/>
        <p:txBody>
          <a:bodyPr/>
          <a:lstStyle/>
          <a:p>
            <a:pPr>
              <a:defRPr/>
            </a:pPr>
            <a:fld id="{8E671149-3732-4DE6-B6EF-4D84A20E43BA}" type="slidenum">
              <a:rPr lang="en-US" smtClean="0"/>
              <a:pPr>
                <a:defRPr/>
              </a:pPr>
              <a:t>13</a:t>
            </a:fld>
            <a:endParaRPr lang="en-US"/>
          </a:p>
        </p:txBody>
      </p:sp>
      <p:pic>
        <p:nvPicPr>
          <p:cNvPr id="5" name="Billede 4">
            <a:hlinkClick r:id="rId2"/>
          </p:cNvPr>
          <p:cNvPicPr>
            <a:picLocks noChangeAspect="1"/>
          </p:cNvPicPr>
          <p:nvPr/>
        </p:nvPicPr>
        <p:blipFill>
          <a:blip r:embed="rId3"/>
          <a:stretch>
            <a:fillRect/>
          </a:stretch>
        </p:blipFill>
        <p:spPr>
          <a:xfrm>
            <a:off x="-3048000" y="-857250"/>
            <a:ext cx="15240000" cy="8572500"/>
          </a:xfrm>
          <a:prstGeom prst="rect">
            <a:avLst/>
          </a:prstGeom>
        </p:spPr>
      </p:pic>
    </p:spTree>
    <p:extLst>
      <p:ext uri="{BB962C8B-B14F-4D97-AF65-F5344CB8AC3E}">
        <p14:creationId xmlns:p14="http://schemas.microsoft.com/office/powerpoint/2010/main" val="377239774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1907704" y="527996"/>
            <a:ext cx="7128792" cy="6429396"/>
          </a:xfrm>
        </p:spPr>
        <p:txBody>
          <a:bodyPr>
            <a:normAutofit/>
          </a:bodyPr>
          <a:lstStyle/>
          <a:p>
            <a:pPr>
              <a:buNone/>
            </a:pPr>
            <a:r>
              <a:rPr lang="en-US" sz="2400" dirty="0"/>
              <a:t>Fra: http://www.geerthofstede.nl/dimensions-of-national-cultures</a:t>
            </a:r>
          </a:p>
          <a:p>
            <a:pPr>
              <a:buNone/>
            </a:pPr>
            <a:endParaRPr lang="en-US" sz="2400" dirty="0" smtClean="0"/>
          </a:p>
          <a:p>
            <a:pPr marL="0" indent="0">
              <a:buNone/>
            </a:pPr>
            <a:r>
              <a:rPr lang="en-US" sz="2400" b="1" dirty="0" smtClean="0"/>
              <a:t>The </a:t>
            </a:r>
            <a:r>
              <a:rPr lang="en-US" sz="2400" b="1" dirty="0"/>
              <a:t>sixth dimensions: Indulgence versus Restraint</a:t>
            </a:r>
            <a:br>
              <a:rPr lang="en-US" sz="2400" b="1" dirty="0"/>
            </a:br>
            <a:r>
              <a:rPr lang="en-US" sz="2400" dirty="0"/>
              <a:t>In the same book a sixth dimension, also based on </a:t>
            </a:r>
            <a:r>
              <a:rPr lang="en-US" sz="2400" dirty="0" err="1"/>
              <a:t>Minkov's</a:t>
            </a:r>
            <a:r>
              <a:rPr lang="en-US" sz="2400" dirty="0"/>
              <a:t> World Values Survey data analysis for 93 countries, has been added, called Indulgence versus Restraint. </a:t>
            </a:r>
            <a:r>
              <a:rPr lang="en-US" sz="2400" dirty="0">
                <a:solidFill>
                  <a:srgbClr val="FF0000"/>
                </a:solidFill>
              </a:rPr>
              <a:t>Indulgence stands for a society that allows relatively free gratification of basic and natural human drives related to enjoying life and having fun.  Restraint stands for a society that suppresses gratification of needs and regulates it by means of strict social norms</a:t>
            </a:r>
            <a:r>
              <a:rPr lang="en-US" sz="2400" dirty="0" smtClean="0">
                <a:solidFill>
                  <a:srgbClr val="FF0000"/>
                </a:solidFill>
              </a:rPr>
              <a:t>.</a:t>
            </a:r>
            <a:endParaRPr lang="en-US" sz="2400" dirty="0">
              <a:solidFill>
                <a:srgbClr val="FF0000"/>
              </a:solidFill>
            </a:endParaRPr>
          </a:p>
        </p:txBody>
      </p:sp>
      <p:sp>
        <p:nvSpPr>
          <p:cNvPr id="2" name="Pladsholder til dato 1"/>
          <p:cNvSpPr>
            <a:spLocks noGrp="1"/>
          </p:cNvSpPr>
          <p:nvPr>
            <p:ph type="dt" sz="half" idx="10"/>
          </p:nvPr>
        </p:nvSpPr>
        <p:spPr/>
        <p:txBody>
          <a:bodyPr/>
          <a:lstStyle/>
          <a:p>
            <a:pPr>
              <a:defRPr/>
            </a:pPr>
            <a:fld id="{114A9DCA-02E0-443A-952B-A81D82A839F7}" type="datetime3">
              <a:rPr lang="en-US" smtClean="0"/>
              <a:t>1 October 2018</a:t>
            </a:fld>
            <a:endParaRPr lang="en-US"/>
          </a:p>
        </p:txBody>
      </p:sp>
      <p:sp>
        <p:nvSpPr>
          <p:cNvPr id="7" name="Pladsholder til sidefod 6"/>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8" name="Pladsholder til diasnummer 7"/>
          <p:cNvSpPr>
            <a:spLocks noGrp="1"/>
          </p:cNvSpPr>
          <p:nvPr>
            <p:ph type="sldNum" sz="quarter" idx="12"/>
          </p:nvPr>
        </p:nvSpPr>
        <p:spPr/>
        <p:txBody>
          <a:bodyPr/>
          <a:lstStyle/>
          <a:p>
            <a:pPr>
              <a:defRPr/>
            </a:pPr>
            <a:fld id="{95138D2B-9F13-4FEC-AFDA-58A58D2D66DA}" type="slidenum">
              <a:rPr lang="en-US" smtClean="0"/>
              <a:pPr>
                <a:defRPr/>
              </a:pPr>
              <a:t>130</a:t>
            </a:fld>
            <a:endParaRPr lang="en-US"/>
          </a:p>
        </p:txBody>
      </p:sp>
      <p:sp>
        <p:nvSpPr>
          <p:cNvPr id="9" name="Tekstboks 8"/>
          <p:cNvSpPr txBox="1"/>
          <p:nvPr/>
        </p:nvSpPr>
        <p:spPr>
          <a:xfrm>
            <a:off x="35496" y="616151"/>
            <a:ext cx="2160240" cy="518911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da-DK" sz="1600" dirty="0" smtClean="0">
                <a:latin typeface="+mj-lt"/>
              </a:rPr>
              <a:t>Opsamling</a:t>
            </a:r>
          </a:p>
          <a:p>
            <a:pPr fontAlgn="auto">
              <a:lnSpc>
                <a:spcPct val="115000"/>
              </a:lnSpc>
              <a:spcBef>
                <a:spcPts val="0"/>
              </a:spcBef>
              <a:spcAft>
                <a:spcPts val="0"/>
              </a:spcAft>
              <a:defRPr/>
            </a:pPr>
            <a:r>
              <a:rPr lang="da-DK" sz="1600" dirty="0" err="1" smtClean="0">
                <a:latin typeface="+mj-lt"/>
              </a:rPr>
              <a:t>Trompenaars</a:t>
            </a:r>
            <a:endParaRPr lang="da-DK" sz="1600" dirty="0" smtClean="0">
              <a:latin typeface="+mj-lt"/>
            </a:endParaRPr>
          </a:p>
          <a:p>
            <a:pPr lvl="1" fontAlgn="auto">
              <a:lnSpc>
                <a:spcPct val="115000"/>
              </a:lnSpc>
              <a:spcBef>
                <a:spcPts val="0"/>
              </a:spcBef>
              <a:spcAft>
                <a:spcPts val="0"/>
              </a:spcAft>
              <a:defRPr/>
            </a:pPr>
            <a:r>
              <a:rPr lang="da-DK" sz="1600" dirty="0" smtClean="0">
                <a:latin typeface="+mj-lt"/>
              </a:rPr>
              <a:t>Universalisme</a:t>
            </a:r>
          </a:p>
          <a:p>
            <a:pPr lvl="1" fontAlgn="auto">
              <a:lnSpc>
                <a:spcPct val="115000"/>
              </a:lnSpc>
              <a:spcBef>
                <a:spcPts val="0"/>
              </a:spcBef>
              <a:spcAft>
                <a:spcPts val="0"/>
              </a:spcAft>
              <a:defRPr/>
            </a:pPr>
            <a:r>
              <a:rPr lang="da-DK" sz="1600" dirty="0" smtClean="0">
                <a:latin typeface="+mj-lt"/>
              </a:rPr>
              <a:t>Individualisme</a:t>
            </a:r>
          </a:p>
          <a:p>
            <a:pPr lvl="1" fontAlgn="auto">
              <a:lnSpc>
                <a:spcPct val="115000"/>
              </a:lnSpc>
              <a:spcBef>
                <a:spcPts val="0"/>
              </a:spcBef>
              <a:spcAft>
                <a:spcPts val="0"/>
              </a:spcAft>
              <a:defRPr/>
            </a:pPr>
            <a:r>
              <a:rPr lang="da-DK" sz="1600" dirty="0" smtClean="0">
                <a:latin typeface="+mj-lt"/>
              </a:rPr>
              <a:t>Diffus/specifik</a:t>
            </a:r>
          </a:p>
          <a:p>
            <a:pPr marL="457200" lvl="2" fontAlgn="auto">
              <a:lnSpc>
                <a:spcPct val="115000"/>
              </a:lnSpc>
              <a:spcBef>
                <a:spcPts val="0"/>
              </a:spcBef>
              <a:spcAft>
                <a:spcPts val="0"/>
              </a:spcAft>
              <a:defRPr/>
            </a:pPr>
            <a:r>
              <a:rPr lang="da-DK" sz="1600" dirty="0" smtClean="0">
                <a:latin typeface="+mj-lt"/>
              </a:rPr>
              <a:t>Neutral/affektiv</a:t>
            </a:r>
          </a:p>
          <a:p>
            <a:pPr marL="457200" lvl="2" fontAlgn="auto">
              <a:lnSpc>
                <a:spcPct val="115000"/>
              </a:lnSpc>
              <a:spcBef>
                <a:spcPts val="0"/>
              </a:spcBef>
              <a:spcAft>
                <a:spcPts val="0"/>
              </a:spcAft>
              <a:defRPr/>
            </a:pPr>
            <a:r>
              <a:rPr lang="da-DK" sz="1600" dirty="0" smtClean="0">
                <a:latin typeface="+mj-lt"/>
              </a:rPr>
              <a:t>Optjent/tillagt status</a:t>
            </a:r>
          </a:p>
          <a:p>
            <a:pPr marL="457200" lvl="2" fontAlgn="auto">
              <a:lnSpc>
                <a:spcPct val="115000"/>
              </a:lnSpc>
              <a:spcBef>
                <a:spcPts val="0"/>
              </a:spcBef>
              <a:spcAft>
                <a:spcPts val="0"/>
              </a:spcAft>
              <a:defRPr/>
            </a:pPr>
            <a:r>
              <a:rPr lang="da-DK" sz="1600" dirty="0" smtClean="0">
                <a:latin typeface="+mj-lt"/>
              </a:rPr>
              <a:t>Tid</a:t>
            </a:r>
          </a:p>
          <a:p>
            <a:pPr marL="457200" lvl="2" fontAlgn="auto">
              <a:lnSpc>
                <a:spcPct val="115000"/>
              </a:lnSpc>
              <a:spcBef>
                <a:spcPts val="0"/>
              </a:spcBef>
              <a:spcAft>
                <a:spcPts val="0"/>
              </a:spcAft>
              <a:defRPr/>
            </a:pPr>
            <a:r>
              <a:rPr lang="da-DK" sz="1600" dirty="0" err="1" smtClean="0">
                <a:latin typeface="+mj-lt"/>
              </a:rPr>
              <a:t>Indrestyret</a:t>
            </a:r>
            <a:r>
              <a:rPr lang="da-DK" sz="1600" dirty="0" smtClean="0">
                <a:latin typeface="+mj-lt"/>
              </a:rPr>
              <a:t>/</a:t>
            </a:r>
          </a:p>
          <a:p>
            <a:pPr marL="457200" lvl="2" fontAlgn="auto">
              <a:lnSpc>
                <a:spcPct val="115000"/>
              </a:lnSpc>
              <a:spcBef>
                <a:spcPts val="0"/>
              </a:spcBef>
              <a:spcAft>
                <a:spcPts val="0"/>
              </a:spcAft>
              <a:defRPr/>
            </a:pPr>
            <a:r>
              <a:rPr lang="da-DK" sz="1600" dirty="0" smtClean="0">
                <a:latin typeface="+mj-lt"/>
              </a:rPr>
              <a:t>ydrestyret</a:t>
            </a:r>
            <a:endParaRPr lang="en-US" sz="1600" dirty="0">
              <a:latin typeface="+mj-lt"/>
            </a:endParaRPr>
          </a:p>
          <a:p>
            <a:pPr fontAlgn="auto">
              <a:lnSpc>
                <a:spcPct val="115000"/>
              </a:lnSpc>
              <a:spcBef>
                <a:spcPts val="0"/>
              </a:spcBef>
              <a:spcAft>
                <a:spcPts val="0"/>
              </a:spcAft>
              <a:defRPr/>
            </a:pPr>
            <a:r>
              <a:rPr lang="da-DK" sz="1600" dirty="0" smtClean="0">
                <a:latin typeface="+mj-lt"/>
              </a:rPr>
              <a:t>Hofstede</a:t>
            </a:r>
          </a:p>
          <a:p>
            <a:pPr lvl="1" fontAlgn="auto">
              <a:lnSpc>
                <a:spcPct val="115000"/>
              </a:lnSpc>
              <a:spcBef>
                <a:spcPts val="0"/>
              </a:spcBef>
              <a:spcAft>
                <a:spcPts val="0"/>
              </a:spcAft>
              <a:defRPr/>
            </a:pPr>
            <a:r>
              <a:rPr lang="da-DK" sz="1600" dirty="0" smtClean="0">
                <a:latin typeface="+mj-lt"/>
              </a:rPr>
              <a:t>Power distance</a:t>
            </a:r>
          </a:p>
          <a:p>
            <a:pPr lvl="1" fontAlgn="auto">
              <a:lnSpc>
                <a:spcPct val="115000"/>
              </a:lnSpc>
              <a:spcBef>
                <a:spcPts val="0"/>
              </a:spcBef>
              <a:spcAft>
                <a:spcPts val="0"/>
              </a:spcAft>
              <a:defRPr/>
            </a:pPr>
            <a:r>
              <a:rPr lang="da-DK" sz="1600" dirty="0" err="1" smtClean="0">
                <a:latin typeface="+mj-lt"/>
              </a:rPr>
              <a:t>Individualism</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Masculinity</a:t>
            </a:r>
            <a:endParaRPr lang="da-DK" sz="1600" dirty="0" smtClean="0">
              <a:latin typeface="+mj-lt"/>
            </a:endParaRPr>
          </a:p>
          <a:p>
            <a:pPr lvl="1" fontAlgn="auto">
              <a:lnSpc>
                <a:spcPct val="115000"/>
              </a:lnSpc>
              <a:spcBef>
                <a:spcPts val="0"/>
              </a:spcBef>
              <a:spcAft>
                <a:spcPts val="0"/>
              </a:spcAft>
              <a:defRPr/>
            </a:pPr>
            <a:r>
              <a:rPr lang="da-DK" sz="1600" dirty="0" err="1" smtClean="0">
                <a:latin typeface="+mj-lt"/>
              </a:rPr>
              <a:t>Uncertainity</a:t>
            </a:r>
            <a:r>
              <a:rPr lang="da-DK" sz="1600" dirty="0" smtClean="0">
                <a:latin typeface="+mj-lt"/>
              </a:rPr>
              <a:t> </a:t>
            </a:r>
          </a:p>
          <a:p>
            <a:pPr lvl="1" fontAlgn="auto">
              <a:lnSpc>
                <a:spcPct val="115000"/>
              </a:lnSpc>
              <a:spcBef>
                <a:spcPts val="0"/>
              </a:spcBef>
              <a:spcAft>
                <a:spcPts val="0"/>
              </a:spcAft>
              <a:defRPr/>
            </a:pPr>
            <a:r>
              <a:rPr lang="da-DK" sz="1600" dirty="0" err="1" smtClean="0">
                <a:latin typeface="+mj-lt"/>
              </a:rPr>
              <a:t>Pragmatism</a:t>
            </a:r>
            <a:endParaRPr lang="da-DK" sz="1600" dirty="0" smtClean="0">
              <a:latin typeface="+mj-lt"/>
            </a:endParaRPr>
          </a:p>
          <a:p>
            <a:pPr lvl="1" fontAlgn="auto">
              <a:lnSpc>
                <a:spcPct val="115000"/>
              </a:lnSpc>
              <a:spcBef>
                <a:spcPts val="0"/>
              </a:spcBef>
              <a:spcAft>
                <a:spcPts val="0"/>
              </a:spcAft>
              <a:defRPr/>
            </a:pPr>
            <a:r>
              <a:rPr lang="da-DK" sz="1600" dirty="0" err="1" smtClean="0">
                <a:solidFill>
                  <a:srgbClr val="FF0000"/>
                </a:solidFill>
                <a:latin typeface="+mj-lt"/>
              </a:rPr>
              <a:t>Indulgence</a:t>
            </a:r>
            <a:endParaRPr lang="da-DK" sz="1600" dirty="0" smtClean="0">
              <a:solidFill>
                <a:srgbClr val="FF0000"/>
              </a:solidFill>
              <a:latin typeface="+mj-lt"/>
            </a:endParaRPr>
          </a:p>
        </p:txBody>
      </p:sp>
    </p:spTree>
    <p:extLst>
      <p:ext uri="{BB962C8B-B14F-4D97-AF65-F5344CB8AC3E}">
        <p14:creationId xmlns:p14="http://schemas.microsoft.com/office/powerpoint/2010/main" val="161479172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srcRect/>
          <a:stretch>
            <a:fillRect/>
          </a:stretch>
        </p:blipFill>
        <p:spPr bwMode="auto">
          <a:xfrm rot="5400000">
            <a:off x="1883745" y="-165149"/>
            <a:ext cx="5305126" cy="7643812"/>
          </a:xfrm>
          <a:prstGeom prst="rect">
            <a:avLst/>
          </a:prstGeom>
          <a:noFill/>
          <a:ln w="9525">
            <a:noFill/>
            <a:miter lim="800000"/>
            <a:headEnd/>
            <a:tailEnd/>
          </a:ln>
          <a:effectLst/>
        </p:spPr>
      </p:pic>
      <p:sp>
        <p:nvSpPr>
          <p:cNvPr id="6" name="Tekstboks 5"/>
          <p:cNvSpPr txBox="1"/>
          <p:nvPr/>
        </p:nvSpPr>
        <p:spPr>
          <a:xfrm>
            <a:off x="736075" y="260648"/>
            <a:ext cx="8050987" cy="923330"/>
          </a:xfrm>
          <a:prstGeom prst="rect">
            <a:avLst/>
          </a:prstGeom>
          <a:noFill/>
        </p:spPr>
        <p:txBody>
          <a:bodyPr wrap="none" rtlCol="0">
            <a:spAutoFit/>
          </a:bodyPr>
          <a:lstStyle/>
          <a:p>
            <a:r>
              <a:rPr lang="da-DK" dirty="0" smtClean="0">
                <a:latin typeface="Calibri" pitchFamily="34" charset="0"/>
              </a:rPr>
              <a:t>Findes der kulturelle manifestationer der ikke dækkes af ovennævnte dimensioner?</a:t>
            </a:r>
          </a:p>
          <a:p>
            <a:r>
              <a:rPr lang="da-DK" dirty="0" smtClean="0">
                <a:latin typeface="Calibri" pitchFamily="34" charset="0"/>
              </a:rPr>
              <a:t>Hvilke </a:t>
            </a:r>
            <a:r>
              <a:rPr lang="da-DK" dirty="0">
                <a:latin typeface="Calibri" pitchFamily="34" charset="0"/>
              </a:rPr>
              <a:t>af de omtalte dimensioner omhandler humor, ironi, selvironi og sarkasme?</a:t>
            </a:r>
          </a:p>
          <a:p>
            <a:endParaRPr lang="da-DK" dirty="0"/>
          </a:p>
        </p:txBody>
      </p:sp>
      <p:sp>
        <p:nvSpPr>
          <p:cNvPr id="7" name="Pladsholder til dato 6"/>
          <p:cNvSpPr>
            <a:spLocks noGrp="1"/>
          </p:cNvSpPr>
          <p:nvPr>
            <p:ph type="dt" sz="half" idx="10"/>
          </p:nvPr>
        </p:nvSpPr>
        <p:spPr/>
        <p:txBody>
          <a:bodyPr/>
          <a:lstStyle/>
          <a:p>
            <a:pPr>
              <a:defRPr/>
            </a:pPr>
            <a:fld id="{6CDF6F45-F092-4AAE-892F-825491141CAD}" type="datetime3">
              <a:rPr lang="en-US" smtClean="0"/>
              <a:t>1 October 2018</a:t>
            </a:fld>
            <a:endParaRPr lang="en-US"/>
          </a:p>
        </p:txBody>
      </p:sp>
      <p:sp>
        <p:nvSpPr>
          <p:cNvPr id="8" name="Pladsholder til sidefod 7"/>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9" name="Pladsholder til diasnummer 8"/>
          <p:cNvSpPr>
            <a:spLocks noGrp="1"/>
          </p:cNvSpPr>
          <p:nvPr>
            <p:ph type="sldNum" sz="quarter" idx="12"/>
          </p:nvPr>
        </p:nvSpPr>
        <p:spPr/>
        <p:txBody>
          <a:bodyPr/>
          <a:lstStyle/>
          <a:p>
            <a:pPr>
              <a:defRPr/>
            </a:pPr>
            <a:fld id="{8E671149-3732-4DE6-B6EF-4D84A20E43BA}" type="slidenum">
              <a:rPr lang="en-US" smtClean="0"/>
              <a:pPr>
                <a:defRPr/>
              </a:pPr>
              <a:t>131</a:t>
            </a:fld>
            <a:endParaRPr lang="en-US"/>
          </a:p>
        </p:txBody>
      </p:sp>
    </p:spTree>
    <p:extLst>
      <p:ext uri="{BB962C8B-B14F-4D97-AF65-F5344CB8AC3E}">
        <p14:creationId xmlns:p14="http://schemas.microsoft.com/office/powerpoint/2010/main" val="376207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539552" y="404664"/>
            <a:ext cx="8229600" cy="5501866"/>
          </a:xfrm>
          <a:ln w="6350">
            <a:noFill/>
          </a:ln>
        </p:spPr>
        <p:txBody>
          <a:bodyPr>
            <a:noAutofit/>
          </a:bodyPr>
          <a:lstStyle/>
          <a:p>
            <a:pPr>
              <a:buNone/>
            </a:pPr>
            <a:r>
              <a:rPr lang="da-DK" sz="2400" dirty="0" smtClean="0">
                <a:latin typeface="Calibri" pitchFamily="34" charset="0"/>
              </a:rPr>
              <a:t>Teoretisk landebrief case</a:t>
            </a:r>
          </a:p>
          <a:p>
            <a:pPr>
              <a:buNone/>
            </a:pPr>
            <a:r>
              <a:rPr lang="en-US" sz="2400" dirty="0" err="1" smtClean="0">
                <a:cs typeface="Arial" pitchFamily="34" charset="0"/>
              </a:rPr>
              <a:t>Det</a:t>
            </a:r>
            <a:r>
              <a:rPr lang="en-US" sz="2400" dirty="0" smtClean="0">
                <a:cs typeface="Arial" pitchFamily="34" charset="0"/>
              </a:rPr>
              <a:t> </a:t>
            </a:r>
            <a:r>
              <a:rPr lang="en-US" sz="2400" dirty="0" err="1" smtClean="0">
                <a:cs typeface="Arial" pitchFamily="34" charset="0"/>
              </a:rPr>
              <a:t>understreges</a:t>
            </a:r>
            <a:r>
              <a:rPr lang="en-US" sz="2400" dirty="0" smtClean="0">
                <a:cs typeface="Arial" pitchFamily="34" charset="0"/>
              </a:rPr>
              <a:t>, at de to </a:t>
            </a:r>
            <a:r>
              <a:rPr lang="en-US" sz="2400" dirty="0" err="1" smtClean="0">
                <a:cs typeface="Arial" pitchFamily="34" charset="0"/>
              </a:rPr>
              <a:t>ovennævnte</a:t>
            </a:r>
            <a:r>
              <a:rPr lang="en-US" sz="2400" dirty="0" smtClean="0">
                <a:cs typeface="Arial" pitchFamily="34" charset="0"/>
              </a:rPr>
              <a:t> </a:t>
            </a:r>
            <a:r>
              <a:rPr lang="en-US" sz="2400" dirty="0" err="1" smtClean="0">
                <a:cs typeface="Arial" pitchFamily="34" charset="0"/>
              </a:rPr>
              <a:t>modeller</a:t>
            </a:r>
            <a:r>
              <a:rPr lang="en-US" sz="2400" dirty="0" smtClean="0">
                <a:cs typeface="Arial" pitchFamily="34" charset="0"/>
              </a:rPr>
              <a:t> kun </a:t>
            </a:r>
            <a:r>
              <a:rPr lang="en-US" sz="2400" dirty="0" err="1" smtClean="0">
                <a:cs typeface="Arial" pitchFamily="34" charset="0"/>
              </a:rPr>
              <a:t>kan</a:t>
            </a:r>
            <a:r>
              <a:rPr lang="en-US" sz="2400" dirty="0" smtClean="0">
                <a:cs typeface="Arial" pitchFamily="34" charset="0"/>
              </a:rPr>
              <a:t> </a:t>
            </a:r>
            <a:r>
              <a:rPr lang="en-US" sz="2400" dirty="0" err="1" smtClean="0">
                <a:cs typeface="Arial" pitchFamily="34" charset="0"/>
              </a:rPr>
              <a:t>angive</a:t>
            </a:r>
            <a:r>
              <a:rPr lang="en-US" sz="2400" dirty="0" smtClean="0">
                <a:cs typeface="Arial" pitchFamily="34" charset="0"/>
              </a:rPr>
              <a:t> </a:t>
            </a:r>
            <a:r>
              <a:rPr lang="en-US" sz="2400" dirty="0" err="1" smtClean="0">
                <a:cs typeface="Arial" pitchFamily="34" charset="0"/>
              </a:rPr>
              <a:t>generelle</a:t>
            </a:r>
            <a:r>
              <a:rPr lang="en-US" sz="2400" dirty="0" smtClean="0">
                <a:cs typeface="Arial" pitchFamily="34" charset="0"/>
              </a:rPr>
              <a:t> </a:t>
            </a:r>
            <a:r>
              <a:rPr lang="en-US" sz="2400" dirty="0" err="1" smtClean="0">
                <a:cs typeface="Arial" pitchFamily="34" charset="0"/>
              </a:rPr>
              <a:t>tendenser</a:t>
            </a:r>
            <a:r>
              <a:rPr lang="en-US" sz="2400" dirty="0" smtClean="0">
                <a:cs typeface="Arial" pitchFamily="34" charset="0"/>
              </a:rPr>
              <a:t> under </a:t>
            </a:r>
            <a:r>
              <a:rPr lang="en-US" sz="2400" dirty="0" err="1" smtClean="0">
                <a:cs typeface="Arial" pitchFamily="34" charset="0"/>
              </a:rPr>
              <a:t>normale</a:t>
            </a:r>
            <a:r>
              <a:rPr lang="en-US" sz="2400" dirty="0" smtClean="0">
                <a:cs typeface="Arial" pitchFamily="34" charset="0"/>
              </a:rPr>
              <a:t> </a:t>
            </a:r>
            <a:r>
              <a:rPr lang="en-US" sz="2400" dirty="0" err="1" smtClean="0">
                <a:cs typeface="Arial" pitchFamily="34" charset="0"/>
              </a:rPr>
              <a:t>forhold</a:t>
            </a:r>
            <a:r>
              <a:rPr lang="en-US" sz="2400" dirty="0" smtClean="0">
                <a:cs typeface="Arial" pitchFamily="34" charset="0"/>
              </a:rPr>
              <a:t>, </a:t>
            </a:r>
            <a:r>
              <a:rPr lang="en-US" sz="2400" dirty="0" err="1" smtClean="0">
                <a:cs typeface="Arial" pitchFamily="34" charset="0"/>
              </a:rPr>
              <a:t>hvorfor</a:t>
            </a:r>
            <a:r>
              <a:rPr lang="en-US" sz="2400" dirty="0" smtClean="0">
                <a:cs typeface="Arial" pitchFamily="34" charset="0"/>
              </a:rPr>
              <a:t> </a:t>
            </a:r>
            <a:r>
              <a:rPr lang="en-US" sz="2400" dirty="0" err="1" smtClean="0">
                <a:cs typeface="Arial" pitchFamily="34" charset="0"/>
              </a:rPr>
              <a:t>brugen</a:t>
            </a:r>
            <a:r>
              <a:rPr lang="en-US" sz="2400" dirty="0" smtClean="0">
                <a:cs typeface="Arial" pitchFamily="34" charset="0"/>
              </a:rPr>
              <a:t> </a:t>
            </a:r>
            <a:r>
              <a:rPr lang="en-US" sz="2400" dirty="0" err="1" smtClean="0">
                <a:cs typeface="Arial" pitchFamily="34" charset="0"/>
              </a:rPr>
              <a:t>af</a:t>
            </a:r>
            <a:r>
              <a:rPr lang="en-US" sz="2400" dirty="0" smtClean="0">
                <a:cs typeface="Arial" pitchFamily="34" charset="0"/>
              </a:rPr>
              <a:t> </a:t>
            </a:r>
            <a:r>
              <a:rPr lang="en-US" sz="2400" dirty="0" err="1" smtClean="0">
                <a:cs typeface="Arial" pitchFamily="34" charset="0"/>
              </a:rPr>
              <a:t>bl.a</a:t>
            </a:r>
            <a:r>
              <a:rPr lang="en-US" sz="2400" dirty="0" smtClean="0">
                <a:cs typeface="Arial" pitchFamily="34" charset="0"/>
              </a:rPr>
              <a:t>. </a:t>
            </a:r>
            <a:r>
              <a:rPr lang="en-US" sz="2400" dirty="0" err="1" smtClean="0">
                <a:cs typeface="Arial" pitchFamily="34" charset="0"/>
              </a:rPr>
              <a:t>n</a:t>
            </a:r>
            <a:r>
              <a:rPr lang="en-US" sz="2400" dirty="0" err="1" smtClean="0"/>
              <a:t>ormalfordelingskurver</a:t>
            </a:r>
            <a:r>
              <a:rPr lang="en-US" sz="2400" dirty="0" smtClean="0"/>
              <a:t> </a:t>
            </a:r>
            <a:r>
              <a:rPr lang="en-US" sz="2400" dirty="0" err="1" smtClean="0"/>
              <a:t>anbefales</a:t>
            </a:r>
            <a:endParaRPr lang="en-US" sz="2400" dirty="0" smtClean="0">
              <a:cs typeface="Arial" pitchFamily="34" charset="0"/>
            </a:endParaRPr>
          </a:p>
          <a:p>
            <a:pPr marL="457200" indent="-457200">
              <a:buNone/>
            </a:pPr>
            <a:endParaRPr lang="da-DK" sz="2400" dirty="0" smtClean="0">
              <a:latin typeface="Calibri" pitchFamily="34" charset="0"/>
            </a:endParaRPr>
          </a:p>
          <a:p>
            <a:pPr>
              <a:buNone/>
            </a:pPr>
            <a:endParaRPr lang="da-DK" sz="2400" dirty="0">
              <a:latin typeface="Calibri" pitchFamily="34" charset="0"/>
            </a:endParaRPr>
          </a:p>
          <a:p>
            <a:pPr>
              <a:buNone/>
            </a:pPr>
            <a:endParaRPr lang="da-DK" sz="2400" dirty="0" smtClean="0">
              <a:latin typeface="Calibri" pitchFamily="34" charset="0"/>
            </a:endParaRPr>
          </a:p>
          <a:p>
            <a:pPr>
              <a:buNone/>
            </a:pPr>
            <a:endParaRPr lang="da-DK" sz="2400" dirty="0">
              <a:latin typeface="Calibri" pitchFamily="34" charset="0"/>
            </a:endParaRPr>
          </a:p>
          <a:p>
            <a:pPr>
              <a:buNone/>
            </a:pPr>
            <a:endParaRPr lang="da-DK" sz="2400" dirty="0" smtClean="0">
              <a:latin typeface="Calibri" pitchFamily="34" charset="0"/>
            </a:endParaRPr>
          </a:p>
          <a:p>
            <a:r>
              <a:rPr lang="da-DK" sz="2400" dirty="0" smtClean="0">
                <a:latin typeface="Calibri" pitchFamily="34" charset="0"/>
              </a:rPr>
              <a:t>Illustrér </a:t>
            </a:r>
            <a:r>
              <a:rPr lang="da-DK" sz="2400" dirty="0">
                <a:latin typeface="Calibri" pitchFamily="34" charset="0"/>
              </a:rPr>
              <a:t>forskellene mellem to kulturer ved hjælp af Trompenaars 7 </a:t>
            </a:r>
            <a:r>
              <a:rPr lang="da-DK" sz="2400" dirty="0" smtClean="0">
                <a:latin typeface="Calibri" pitchFamily="34" charset="0"/>
              </a:rPr>
              <a:t>eller  </a:t>
            </a:r>
            <a:r>
              <a:rPr lang="da-DK" sz="2400" dirty="0">
                <a:latin typeface="Calibri" pitchFamily="34" charset="0"/>
              </a:rPr>
              <a:t>Hofstedes </a:t>
            </a:r>
            <a:r>
              <a:rPr lang="da-DK" sz="2400" dirty="0" smtClean="0">
                <a:latin typeface="Calibri" pitchFamily="34" charset="0"/>
              </a:rPr>
              <a:t>6 </a:t>
            </a:r>
            <a:r>
              <a:rPr lang="da-DK" sz="2400" dirty="0">
                <a:latin typeface="Calibri" pitchFamily="34" charset="0"/>
              </a:rPr>
              <a:t>dimensioner</a:t>
            </a:r>
          </a:p>
          <a:p>
            <a:r>
              <a:rPr lang="da-DK" sz="2400" dirty="0" smtClean="0">
                <a:latin typeface="Calibri" pitchFamily="34" charset="0"/>
              </a:rPr>
              <a:t>Diskutér styrker og svagheder ved de to modeller.</a:t>
            </a:r>
          </a:p>
          <a:p>
            <a:r>
              <a:rPr lang="da-DK" sz="2400" dirty="0" smtClean="0"/>
              <a:t>Supplér med egne </a:t>
            </a:r>
            <a:r>
              <a:rPr lang="da-DK" sz="2400" dirty="0"/>
              <a:t>dimensioner </a:t>
            </a:r>
            <a:r>
              <a:rPr lang="da-DK" sz="2400" dirty="0" smtClean="0"/>
              <a:t>og/eller </a:t>
            </a:r>
            <a:r>
              <a:rPr lang="da-DK" sz="2400" dirty="0"/>
              <a:t>betragtninger</a:t>
            </a:r>
          </a:p>
          <a:p>
            <a:endParaRPr lang="da-DK" sz="2400" dirty="0" smtClean="0">
              <a:latin typeface="Calibri" pitchFamily="34" charset="0"/>
            </a:endParaRPr>
          </a:p>
        </p:txBody>
      </p:sp>
      <p:sp>
        <p:nvSpPr>
          <p:cNvPr id="14" name="Tekstboks 13"/>
          <p:cNvSpPr txBox="1"/>
          <p:nvPr/>
        </p:nvSpPr>
        <p:spPr>
          <a:xfrm>
            <a:off x="1136691" y="2505746"/>
            <a:ext cx="889987" cy="369332"/>
          </a:xfrm>
          <a:prstGeom prst="rect">
            <a:avLst/>
          </a:prstGeom>
          <a:noFill/>
        </p:spPr>
        <p:txBody>
          <a:bodyPr wrap="none" rtlCol="0">
            <a:spAutoFit/>
          </a:bodyPr>
          <a:lstStyle/>
          <a:p>
            <a:r>
              <a:rPr lang="da-DK" dirty="0" smtClean="0"/>
              <a:t>neutral</a:t>
            </a:r>
            <a:endParaRPr lang="en-US" dirty="0"/>
          </a:p>
        </p:txBody>
      </p:sp>
      <p:sp>
        <p:nvSpPr>
          <p:cNvPr id="15" name="Tekstboks 14"/>
          <p:cNvSpPr txBox="1"/>
          <p:nvPr/>
        </p:nvSpPr>
        <p:spPr>
          <a:xfrm>
            <a:off x="6688807" y="2505746"/>
            <a:ext cx="911468" cy="369332"/>
          </a:xfrm>
          <a:prstGeom prst="rect">
            <a:avLst/>
          </a:prstGeom>
          <a:noFill/>
        </p:spPr>
        <p:txBody>
          <a:bodyPr wrap="none" rtlCol="0">
            <a:spAutoFit/>
          </a:bodyPr>
          <a:lstStyle/>
          <a:p>
            <a:r>
              <a:rPr lang="da-DK" dirty="0" smtClean="0"/>
              <a:t>affektiv</a:t>
            </a:r>
            <a:endParaRPr lang="en-US" dirty="0"/>
          </a:p>
        </p:txBody>
      </p:sp>
      <p:cxnSp>
        <p:nvCxnSpPr>
          <p:cNvPr id="16" name="Lige forbindelse 15"/>
          <p:cNvCxnSpPr/>
          <p:nvPr/>
        </p:nvCxnSpPr>
        <p:spPr>
          <a:xfrm>
            <a:off x="1889351" y="3685587"/>
            <a:ext cx="6143668" cy="1588"/>
          </a:xfrm>
          <a:prstGeom prst="line">
            <a:avLst/>
          </a:prstGeom>
        </p:spPr>
        <p:style>
          <a:lnRef idx="1">
            <a:schemeClr val="accent1"/>
          </a:lnRef>
          <a:fillRef idx="0">
            <a:schemeClr val="accent1"/>
          </a:fillRef>
          <a:effectRef idx="0">
            <a:schemeClr val="accent1"/>
          </a:effectRef>
          <a:fontRef idx="minor">
            <a:schemeClr val="tx1"/>
          </a:fontRef>
        </p:style>
      </p:cxnSp>
      <p:sp>
        <p:nvSpPr>
          <p:cNvPr id="17" name="5-takket stjerne 16"/>
          <p:cNvSpPr/>
          <p:nvPr/>
        </p:nvSpPr>
        <p:spPr>
          <a:xfrm>
            <a:off x="4249894" y="3532662"/>
            <a:ext cx="500066" cy="4286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takket stjerne 17"/>
          <p:cNvSpPr/>
          <p:nvPr/>
        </p:nvSpPr>
        <p:spPr>
          <a:xfrm>
            <a:off x="3242512" y="3513063"/>
            <a:ext cx="500066" cy="4286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Kombinationstegning 18"/>
          <p:cNvSpPr/>
          <p:nvPr/>
        </p:nvSpPr>
        <p:spPr>
          <a:xfrm>
            <a:off x="2123168" y="2837450"/>
            <a:ext cx="3341503" cy="853321"/>
          </a:xfrm>
          <a:custGeom>
            <a:avLst/>
            <a:gdLst>
              <a:gd name="connsiteX0" fmla="*/ 0 w 2701637"/>
              <a:gd name="connsiteY0" fmla="*/ 928254 h 928254"/>
              <a:gd name="connsiteX1" fmla="*/ 1052946 w 2701637"/>
              <a:gd name="connsiteY1" fmla="*/ 0 h 928254"/>
              <a:gd name="connsiteX2" fmla="*/ 2701637 w 2701637"/>
              <a:gd name="connsiteY2" fmla="*/ 928254 h 928254"/>
            </a:gdLst>
            <a:ahLst/>
            <a:cxnLst>
              <a:cxn ang="0">
                <a:pos x="connsiteX0" y="connsiteY0"/>
              </a:cxn>
              <a:cxn ang="0">
                <a:pos x="connsiteX1" y="connsiteY1"/>
              </a:cxn>
              <a:cxn ang="0">
                <a:pos x="connsiteX2" y="connsiteY2"/>
              </a:cxn>
            </a:cxnLst>
            <a:rect l="l" t="t" r="r" b="b"/>
            <a:pathLst>
              <a:path w="2701637" h="928254">
                <a:moveTo>
                  <a:pt x="0" y="928254"/>
                </a:moveTo>
                <a:cubicBezTo>
                  <a:pt x="301336" y="464127"/>
                  <a:pt x="602673" y="0"/>
                  <a:pt x="1052946" y="0"/>
                </a:cubicBezTo>
                <a:cubicBezTo>
                  <a:pt x="1503219" y="0"/>
                  <a:pt x="2102428" y="464127"/>
                  <a:pt x="2701637" y="92825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Kombinationstegning 19"/>
          <p:cNvSpPr/>
          <p:nvPr/>
        </p:nvSpPr>
        <p:spPr>
          <a:xfrm>
            <a:off x="3603863" y="2314577"/>
            <a:ext cx="2292856" cy="1383152"/>
          </a:xfrm>
          <a:custGeom>
            <a:avLst/>
            <a:gdLst>
              <a:gd name="connsiteX0" fmla="*/ 0 w 2798618"/>
              <a:gd name="connsiteY0" fmla="*/ 935182 h 976746"/>
              <a:gd name="connsiteX1" fmla="*/ 942109 w 2798618"/>
              <a:gd name="connsiteY1" fmla="*/ 6927 h 976746"/>
              <a:gd name="connsiteX2" fmla="*/ 2798618 w 2798618"/>
              <a:gd name="connsiteY2" fmla="*/ 976746 h 976746"/>
              <a:gd name="connsiteX3" fmla="*/ 2798618 w 2798618"/>
              <a:gd name="connsiteY3" fmla="*/ 976746 h 976746"/>
              <a:gd name="connsiteX4" fmla="*/ 2798618 w 2798618"/>
              <a:gd name="connsiteY4" fmla="*/ 976746 h 97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618" h="976746">
                <a:moveTo>
                  <a:pt x="0" y="935182"/>
                </a:moveTo>
                <a:cubicBezTo>
                  <a:pt x="237836" y="467591"/>
                  <a:pt x="475673" y="0"/>
                  <a:pt x="942109" y="6927"/>
                </a:cubicBezTo>
                <a:cubicBezTo>
                  <a:pt x="1408545" y="13854"/>
                  <a:pt x="2798618" y="976746"/>
                  <a:pt x="2798618" y="976746"/>
                </a:cubicBezTo>
                <a:lnTo>
                  <a:pt x="2798618" y="976746"/>
                </a:lnTo>
                <a:lnTo>
                  <a:pt x="2798618" y="976746"/>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Pladsholder til dato 1"/>
          <p:cNvSpPr>
            <a:spLocks noGrp="1"/>
          </p:cNvSpPr>
          <p:nvPr>
            <p:ph type="dt" sz="half" idx="10"/>
          </p:nvPr>
        </p:nvSpPr>
        <p:spPr/>
        <p:txBody>
          <a:bodyPr/>
          <a:lstStyle/>
          <a:p>
            <a:pPr>
              <a:defRPr/>
            </a:pPr>
            <a:fld id="{26524506-F339-43DC-B940-E21161305A50}" type="datetime3">
              <a:rPr lang="en-US" smtClean="0"/>
              <a:t>1 October 2018</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7" name="Pladsholder til diasnummer 6"/>
          <p:cNvSpPr>
            <a:spLocks noGrp="1"/>
          </p:cNvSpPr>
          <p:nvPr>
            <p:ph type="sldNum" sz="quarter" idx="12"/>
          </p:nvPr>
        </p:nvSpPr>
        <p:spPr/>
        <p:txBody>
          <a:bodyPr/>
          <a:lstStyle/>
          <a:p>
            <a:pPr>
              <a:defRPr/>
            </a:pPr>
            <a:fld id="{95138D2B-9F13-4FEC-AFDA-58A58D2D66DA}" type="slidenum">
              <a:rPr lang="en-US" smtClean="0"/>
              <a:pPr>
                <a:defRPr/>
              </a:pPr>
              <a:t>132</a:t>
            </a:fld>
            <a:endParaRPr lang="en-US"/>
          </a:p>
        </p:txBody>
      </p:sp>
    </p:spTree>
    <p:extLst>
      <p:ext uri="{BB962C8B-B14F-4D97-AF65-F5344CB8AC3E}">
        <p14:creationId xmlns:p14="http://schemas.microsoft.com/office/powerpoint/2010/main" val="177284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1588"/>
            <a:ext cx="9144000"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ladsholder til dato 1"/>
          <p:cNvSpPr>
            <a:spLocks noGrp="1"/>
          </p:cNvSpPr>
          <p:nvPr>
            <p:ph type="dt" sz="half" idx="10"/>
          </p:nvPr>
        </p:nvSpPr>
        <p:spPr/>
        <p:txBody>
          <a:bodyPr/>
          <a:lstStyle/>
          <a:p>
            <a:pPr>
              <a:defRPr/>
            </a:pPr>
            <a:fld id="{33DA9239-5E37-48A3-9393-C2E68FDDC3C0}" type="datetime3">
              <a:rPr lang="en-US" smtClean="0"/>
              <a:t>1 October 2018</a:t>
            </a:fld>
            <a:endParaRPr lang="en-US"/>
          </a:p>
        </p:txBody>
      </p:sp>
      <p:sp>
        <p:nvSpPr>
          <p:cNvPr id="3" name="Pladsholder til sidefod 2"/>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4" name="Pladsholder til diasnummer 3"/>
          <p:cNvSpPr>
            <a:spLocks noGrp="1"/>
          </p:cNvSpPr>
          <p:nvPr>
            <p:ph type="sldNum" sz="quarter" idx="12"/>
          </p:nvPr>
        </p:nvSpPr>
        <p:spPr/>
        <p:txBody>
          <a:bodyPr/>
          <a:lstStyle/>
          <a:p>
            <a:pPr>
              <a:defRPr/>
            </a:pPr>
            <a:fld id="{8E671149-3732-4DE6-B6EF-4D84A20E43BA}" type="slidenum">
              <a:rPr lang="en-US" smtClean="0"/>
              <a:pPr>
                <a:defRPr/>
              </a:pPr>
              <a:t>133</a:t>
            </a:fld>
            <a:endParaRPr lang="en-US"/>
          </a:p>
        </p:txBody>
      </p:sp>
    </p:spTree>
    <p:extLst>
      <p:ext uri="{BB962C8B-B14F-4D97-AF65-F5344CB8AC3E}">
        <p14:creationId xmlns:p14="http://schemas.microsoft.com/office/powerpoint/2010/main" val="4119641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Pladsholder til indhold 2"/>
          <p:cNvSpPr>
            <a:spLocks noGrp="1"/>
          </p:cNvSpPr>
          <p:nvPr>
            <p:ph idx="1"/>
          </p:nvPr>
        </p:nvSpPr>
        <p:spPr/>
        <p:txBody>
          <a:bodyPr/>
          <a:lstStyle/>
          <a:p>
            <a:endParaRPr lang="en-US"/>
          </a:p>
        </p:txBody>
      </p:sp>
      <p:sp>
        <p:nvSpPr>
          <p:cNvPr id="5" name="Pladsholder til dato 4"/>
          <p:cNvSpPr>
            <a:spLocks noGrp="1"/>
          </p:cNvSpPr>
          <p:nvPr>
            <p:ph type="dt" sz="half" idx="10"/>
          </p:nvPr>
        </p:nvSpPr>
        <p:spPr/>
        <p:txBody>
          <a:bodyPr/>
          <a:lstStyle/>
          <a:p>
            <a:fld id="{AC7452E7-8142-46B7-9B5C-C40AFE9D8247}" type="datetime3">
              <a:rPr lang="en-US" smtClean="0"/>
              <a:t>1 October 2018</a:t>
            </a:fld>
            <a:endParaRPr lang="en-US"/>
          </a:p>
        </p:txBody>
      </p:sp>
      <p:sp>
        <p:nvSpPr>
          <p:cNvPr id="6" name="Pladsholder til diasnummer 5"/>
          <p:cNvSpPr>
            <a:spLocks noGrp="1"/>
          </p:cNvSpPr>
          <p:nvPr>
            <p:ph type="sldNum" sz="quarter" idx="12"/>
          </p:nvPr>
        </p:nvSpPr>
        <p:spPr/>
        <p:txBody>
          <a:bodyPr/>
          <a:lstStyle/>
          <a:p>
            <a:fld id="{C340DBA5-F823-4B9E-ACF1-522F50B5F2FA}" type="slidenum">
              <a:rPr lang="en-US" smtClean="0"/>
              <a:pPr/>
              <a:t>14</a:t>
            </a:fld>
            <a:endParaRPr lang="en-US"/>
          </a:p>
        </p:txBody>
      </p:sp>
      <p:sp>
        <p:nvSpPr>
          <p:cNvPr id="7" name="Pladsholder til sidefod 6"/>
          <p:cNvSpPr>
            <a:spLocks noGrp="1"/>
          </p:cNvSpPr>
          <p:nvPr>
            <p:ph type="ftr" sz="quarter" idx="11"/>
          </p:nvPr>
        </p:nvSpPr>
        <p:spPr/>
        <p:txBody>
          <a:bodyPr/>
          <a:lstStyle/>
          <a:p>
            <a:r>
              <a:rPr lang="nn-NO" smtClean="0"/>
              <a:t>18 ikek 4 - Branding, Visuel identitet og Kulturens dimesioner</a:t>
            </a:r>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880" y="23986"/>
            <a:ext cx="16002000" cy="1000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Pladsholder til indhold 2"/>
          <p:cNvSpPr>
            <a:spLocks noGrp="1"/>
          </p:cNvSpPr>
          <p:nvPr>
            <p:ph idx="1"/>
          </p:nvPr>
        </p:nvSpPr>
        <p:spPr/>
        <p:txBody>
          <a:bodyPr/>
          <a:lstStyle/>
          <a:p>
            <a:endParaRPr lang="en-US"/>
          </a:p>
        </p:txBody>
      </p:sp>
      <p:sp>
        <p:nvSpPr>
          <p:cNvPr id="5" name="Pladsholder til dato 4"/>
          <p:cNvSpPr>
            <a:spLocks noGrp="1"/>
          </p:cNvSpPr>
          <p:nvPr>
            <p:ph type="dt" sz="half" idx="10"/>
          </p:nvPr>
        </p:nvSpPr>
        <p:spPr/>
        <p:txBody>
          <a:bodyPr/>
          <a:lstStyle/>
          <a:p>
            <a:fld id="{5C6725C1-82BD-4DC1-AEB5-21EB4D2C7957}" type="datetime3">
              <a:rPr lang="en-US" smtClean="0"/>
              <a:t>1 October 2018</a:t>
            </a:fld>
            <a:endParaRPr lang="en-US"/>
          </a:p>
        </p:txBody>
      </p:sp>
      <p:sp>
        <p:nvSpPr>
          <p:cNvPr id="6" name="Pladsholder til diasnummer 5"/>
          <p:cNvSpPr>
            <a:spLocks noGrp="1"/>
          </p:cNvSpPr>
          <p:nvPr>
            <p:ph type="sldNum" sz="quarter" idx="12"/>
          </p:nvPr>
        </p:nvSpPr>
        <p:spPr/>
        <p:txBody>
          <a:bodyPr/>
          <a:lstStyle/>
          <a:p>
            <a:fld id="{C340DBA5-F823-4B9E-ACF1-522F50B5F2FA}" type="slidenum">
              <a:rPr lang="en-US" smtClean="0"/>
              <a:pPr/>
              <a:t>15</a:t>
            </a:fld>
            <a:endParaRPr lang="en-US"/>
          </a:p>
        </p:txBody>
      </p:sp>
      <p:sp>
        <p:nvSpPr>
          <p:cNvPr id="7" name="Pladsholder til sidefod 6"/>
          <p:cNvSpPr>
            <a:spLocks noGrp="1"/>
          </p:cNvSpPr>
          <p:nvPr>
            <p:ph type="ftr" sz="quarter" idx="11"/>
          </p:nvPr>
        </p:nvSpPr>
        <p:spPr/>
        <p:txBody>
          <a:bodyPr/>
          <a:lstStyle/>
          <a:p>
            <a:r>
              <a:rPr lang="nn-NO" smtClean="0"/>
              <a:t>18 ikek 4 - Branding, Visuel identitet og Kulturens dimesioner</a:t>
            </a:r>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326" y="-119980"/>
            <a:ext cx="16002000" cy="1000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5" name="Pladsholder til dato 4"/>
          <p:cNvSpPr>
            <a:spLocks noGrp="1"/>
          </p:cNvSpPr>
          <p:nvPr>
            <p:ph type="dt" sz="half" idx="10"/>
          </p:nvPr>
        </p:nvSpPr>
        <p:spPr/>
        <p:txBody>
          <a:bodyPr/>
          <a:lstStyle/>
          <a:p>
            <a:fld id="{B5F79166-4327-4DB8-BDC5-F9C9A9C4F003}" type="datetime3">
              <a:rPr lang="en-US" smtClean="0"/>
              <a:t>1 October 2018</a:t>
            </a:fld>
            <a:endParaRPr lang="en-US"/>
          </a:p>
        </p:txBody>
      </p:sp>
      <p:sp>
        <p:nvSpPr>
          <p:cNvPr id="6" name="Pladsholder til diasnummer 5"/>
          <p:cNvSpPr>
            <a:spLocks noGrp="1"/>
          </p:cNvSpPr>
          <p:nvPr>
            <p:ph type="sldNum" sz="quarter" idx="12"/>
          </p:nvPr>
        </p:nvSpPr>
        <p:spPr/>
        <p:txBody>
          <a:bodyPr/>
          <a:lstStyle/>
          <a:p>
            <a:fld id="{C340DBA5-F823-4B9E-ACF1-522F50B5F2FA}" type="slidenum">
              <a:rPr lang="en-US" smtClean="0"/>
              <a:pPr/>
              <a:t>16</a:t>
            </a:fld>
            <a:endParaRPr lang="en-US"/>
          </a:p>
        </p:txBody>
      </p:sp>
      <p:sp>
        <p:nvSpPr>
          <p:cNvPr id="7" name="Pladsholder til sidefod 6"/>
          <p:cNvSpPr>
            <a:spLocks noGrp="1"/>
          </p:cNvSpPr>
          <p:nvPr>
            <p:ph type="ftr" sz="quarter" idx="11"/>
          </p:nvPr>
        </p:nvSpPr>
        <p:spPr/>
        <p:txBody>
          <a:bodyPr/>
          <a:lstStyle/>
          <a:p>
            <a:r>
              <a:rPr lang="nn-NO" smtClean="0"/>
              <a:t>18 ikek 4 - Branding, Visuel identitet og Kulturens dimesioner</a:t>
            </a:r>
            <a:endParaRPr lang="en-US"/>
          </a:p>
        </p:txBody>
      </p:sp>
      <p:pic>
        <p:nvPicPr>
          <p:cNvPr id="1026" name="Picture 2" descr="Et knap 200 meter langt gabende hul pÃ¥ Genovas Ponte Morand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12" y="116632"/>
            <a:ext cx="9181021"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475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Pladsholder til indhold 2"/>
          <p:cNvSpPr>
            <a:spLocks noGrp="1"/>
          </p:cNvSpPr>
          <p:nvPr>
            <p:ph idx="1"/>
          </p:nvPr>
        </p:nvSpPr>
        <p:spPr/>
        <p:txBody>
          <a:bodyPr/>
          <a:lstStyle/>
          <a:p>
            <a:endParaRPr lang="en-US"/>
          </a:p>
        </p:txBody>
      </p:sp>
      <p:sp>
        <p:nvSpPr>
          <p:cNvPr id="5" name="Pladsholder til dato 4"/>
          <p:cNvSpPr>
            <a:spLocks noGrp="1"/>
          </p:cNvSpPr>
          <p:nvPr>
            <p:ph type="dt" sz="half" idx="10"/>
          </p:nvPr>
        </p:nvSpPr>
        <p:spPr/>
        <p:txBody>
          <a:bodyPr/>
          <a:lstStyle/>
          <a:p>
            <a:fld id="{7C80E0FB-08BD-48CA-90DC-4A727EE71578}" type="datetime3">
              <a:rPr lang="en-US" smtClean="0"/>
              <a:t>1 October 2018</a:t>
            </a:fld>
            <a:endParaRPr lang="en-US"/>
          </a:p>
        </p:txBody>
      </p:sp>
      <p:sp>
        <p:nvSpPr>
          <p:cNvPr id="6" name="Pladsholder til diasnummer 5"/>
          <p:cNvSpPr>
            <a:spLocks noGrp="1"/>
          </p:cNvSpPr>
          <p:nvPr>
            <p:ph type="sldNum" sz="quarter" idx="12"/>
          </p:nvPr>
        </p:nvSpPr>
        <p:spPr/>
        <p:txBody>
          <a:bodyPr/>
          <a:lstStyle/>
          <a:p>
            <a:fld id="{C340DBA5-F823-4B9E-ACF1-522F50B5F2FA}" type="slidenum">
              <a:rPr lang="en-US" smtClean="0"/>
              <a:pPr/>
              <a:t>17</a:t>
            </a:fld>
            <a:endParaRPr lang="en-US"/>
          </a:p>
        </p:txBody>
      </p:sp>
      <p:sp>
        <p:nvSpPr>
          <p:cNvPr id="7" name="Pladsholder til sidefod 6"/>
          <p:cNvSpPr>
            <a:spLocks noGrp="1"/>
          </p:cNvSpPr>
          <p:nvPr>
            <p:ph type="ftr" sz="quarter" idx="11"/>
          </p:nvPr>
        </p:nvSpPr>
        <p:spPr/>
        <p:txBody>
          <a:bodyPr/>
          <a:lstStyle/>
          <a:p>
            <a:r>
              <a:rPr lang="nn-NO" smtClean="0"/>
              <a:t>18 ikek 4 - Branding, Visuel identitet og Kulturens dimesioner</a:t>
            </a: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864" y="-27384"/>
            <a:ext cx="15625736" cy="976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dato 4"/>
          <p:cNvSpPr>
            <a:spLocks noGrp="1"/>
          </p:cNvSpPr>
          <p:nvPr>
            <p:ph type="dt" sz="half" idx="10"/>
          </p:nvPr>
        </p:nvSpPr>
        <p:spPr/>
        <p:txBody>
          <a:bodyPr/>
          <a:lstStyle/>
          <a:p>
            <a:fld id="{80BA3A77-A441-4066-8D33-031B5543A6DF}" type="datetime3">
              <a:rPr lang="en-US" smtClean="0"/>
              <a:t>1 October 2018</a:t>
            </a:fld>
            <a:endParaRPr lang="en-US"/>
          </a:p>
        </p:txBody>
      </p:sp>
      <p:sp>
        <p:nvSpPr>
          <p:cNvPr id="6" name="Pladsholder til diasnummer 5"/>
          <p:cNvSpPr>
            <a:spLocks noGrp="1"/>
          </p:cNvSpPr>
          <p:nvPr>
            <p:ph type="sldNum" sz="quarter" idx="12"/>
          </p:nvPr>
        </p:nvSpPr>
        <p:spPr/>
        <p:txBody>
          <a:bodyPr/>
          <a:lstStyle/>
          <a:p>
            <a:fld id="{C340DBA5-F823-4B9E-ACF1-522F50B5F2FA}" type="slidenum">
              <a:rPr lang="en-US" smtClean="0"/>
              <a:pPr/>
              <a:t>18</a:t>
            </a:fld>
            <a:endParaRPr lang="en-US"/>
          </a:p>
        </p:txBody>
      </p:sp>
      <p:sp>
        <p:nvSpPr>
          <p:cNvPr id="7" name="Pladsholder til sidefod 6"/>
          <p:cNvSpPr>
            <a:spLocks noGrp="1"/>
          </p:cNvSpPr>
          <p:nvPr>
            <p:ph type="ftr" sz="quarter" idx="11"/>
          </p:nvPr>
        </p:nvSpPr>
        <p:spPr/>
        <p:txBody>
          <a:bodyPr/>
          <a:lstStyle/>
          <a:p>
            <a:r>
              <a:rPr lang="nn-NO" smtClean="0"/>
              <a:t>18 ikek 4 - Branding, Visuel identitet og Kulturens dimesioner</a:t>
            </a:r>
            <a:endParaRPr lang="en-US"/>
          </a:p>
        </p:txBody>
      </p:sp>
      <p:pic>
        <p:nvPicPr>
          <p:cNvPr id="2" name="Billede 1">
            <a:hlinkClick r:id="rId2"/>
          </p:cNvPr>
          <p:cNvPicPr>
            <a:picLocks noChangeAspect="1"/>
          </p:cNvPicPr>
          <p:nvPr/>
        </p:nvPicPr>
        <p:blipFill>
          <a:blip r:embed="rId3"/>
          <a:stretch>
            <a:fillRect/>
          </a:stretch>
        </p:blipFill>
        <p:spPr>
          <a:xfrm>
            <a:off x="-540568" y="2264"/>
            <a:ext cx="11017224" cy="6197189"/>
          </a:xfrm>
          <a:prstGeom prst="rect">
            <a:avLst/>
          </a:prstGeom>
        </p:spPr>
      </p:pic>
    </p:spTree>
    <p:extLst>
      <p:ext uri="{BB962C8B-B14F-4D97-AF65-F5344CB8AC3E}">
        <p14:creationId xmlns:p14="http://schemas.microsoft.com/office/powerpoint/2010/main" val="34552579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dato 4"/>
          <p:cNvSpPr>
            <a:spLocks noGrp="1"/>
          </p:cNvSpPr>
          <p:nvPr>
            <p:ph type="dt" sz="half" idx="10"/>
          </p:nvPr>
        </p:nvSpPr>
        <p:spPr/>
        <p:txBody>
          <a:bodyPr/>
          <a:lstStyle/>
          <a:p>
            <a:fld id="{D7E51EC7-CCA3-4938-9F8C-54EE9C1F1618}" type="datetime3">
              <a:rPr lang="en-US" smtClean="0"/>
              <a:t>1 October 2018</a:t>
            </a:fld>
            <a:endParaRPr lang="en-US"/>
          </a:p>
        </p:txBody>
      </p:sp>
      <p:sp>
        <p:nvSpPr>
          <p:cNvPr id="6" name="Pladsholder til diasnummer 5"/>
          <p:cNvSpPr>
            <a:spLocks noGrp="1"/>
          </p:cNvSpPr>
          <p:nvPr>
            <p:ph type="sldNum" sz="quarter" idx="12"/>
          </p:nvPr>
        </p:nvSpPr>
        <p:spPr/>
        <p:txBody>
          <a:bodyPr/>
          <a:lstStyle/>
          <a:p>
            <a:fld id="{C340DBA5-F823-4B9E-ACF1-522F50B5F2FA}" type="slidenum">
              <a:rPr lang="en-US" smtClean="0"/>
              <a:pPr/>
              <a:t>19</a:t>
            </a:fld>
            <a:endParaRPr lang="en-US"/>
          </a:p>
        </p:txBody>
      </p:sp>
      <p:sp>
        <p:nvSpPr>
          <p:cNvPr id="7" name="Pladsholder til sidefod 6"/>
          <p:cNvSpPr>
            <a:spLocks noGrp="1"/>
          </p:cNvSpPr>
          <p:nvPr>
            <p:ph type="ftr" sz="quarter" idx="11"/>
          </p:nvPr>
        </p:nvSpPr>
        <p:spPr/>
        <p:txBody>
          <a:bodyPr/>
          <a:lstStyle/>
          <a:p>
            <a:r>
              <a:rPr lang="nn-NO" smtClean="0"/>
              <a:t>18 ikek 4 - Branding, Visuel identitet og Kulturens dimesioner</a:t>
            </a:r>
            <a:endParaRPr lang="en-US"/>
          </a:p>
        </p:txBody>
      </p:sp>
      <p:pic>
        <p:nvPicPr>
          <p:cNvPr id="2" name="Billede 1">
            <a:hlinkClick r:id="rId2"/>
          </p:cNvPr>
          <p:cNvPicPr>
            <a:picLocks noChangeAspect="1"/>
          </p:cNvPicPr>
          <p:nvPr/>
        </p:nvPicPr>
        <p:blipFill>
          <a:blip r:embed="rId3"/>
          <a:stretch>
            <a:fillRect/>
          </a:stretch>
        </p:blipFill>
        <p:spPr>
          <a:xfrm>
            <a:off x="-2844824" y="0"/>
            <a:ext cx="15240000" cy="8572500"/>
          </a:xfrm>
          <a:prstGeom prst="rect">
            <a:avLst/>
          </a:prstGeom>
        </p:spPr>
      </p:pic>
    </p:spTree>
    <p:extLst>
      <p:ext uri="{BB962C8B-B14F-4D97-AF65-F5344CB8AC3E}">
        <p14:creationId xmlns:p14="http://schemas.microsoft.com/office/powerpoint/2010/main" val="2476781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quarter" idx="10"/>
          </p:nvPr>
        </p:nvSpPr>
        <p:spPr/>
        <p:txBody>
          <a:bodyPr/>
          <a:lstStyle/>
          <a:p>
            <a:pPr>
              <a:defRPr/>
            </a:pPr>
            <a:fld id="{3FE56CCB-8B39-4FB4-9C34-51F0F24A2211}" type="datetime3">
              <a:rPr lang="en-US" smtClean="0"/>
              <a:t>1 October 2018</a:t>
            </a:fld>
            <a:endParaRPr lang="en-US"/>
          </a:p>
        </p:txBody>
      </p:sp>
      <p:sp>
        <p:nvSpPr>
          <p:cNvPr id="5" name="Pladsholder til diasnummer 4"/>
          <p:cNvSpPr>
            <a:spLocks noGrp="1"/>
          </p:cNvSpPr>
          <p:nvPr>
            <p:ph type="sldNum" sz="quarter" idx="12"/>
          </p:nvPr>
        </p:nvSpPr>
        <p:spPr/>
        <p:txBody>
          <a:bodyPr/>
          <a:lstStyle/>
          <a:p>
            <a:pPr>
              <a:defRPr/>
            </a:pPr>
            <a:fld id="{261D6B92-4A93-41D8-863C-C88292941B99}" type="slidenum">
              <a:rPr lang="en-US"/>
              <a:pPr>
                <a:defRPr/>
              </a:pPr>
              <a:t>2</a:t>
            </a:fld>
            <a:endParaRPr lang="en-US"/>
          </a:p>
        </p:txBody>
      </p:sp>
      <p:sp>
        <p:nvSpPr>
          <p:cNvPr id="2" name="Pladsholder til sidefod 1"/>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6" name="Tekstboks 5"/>
          <p:cNvSpPr txBox="1"/>
          <p:nvPr/>
        </p:nvSpPr>
        <p:spPr>
          <a:xfrm>
            <a:off x="35496" y="2095454"/>
            <a:ext cx="2088232" cy="2959272"/>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Opsamling</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Gruppeopgave</a:t>
            </a:r>
          </a:p>
        </p:txBody>
      </p:sp>
    </p:spTree>
    <p:extLst>
      <p:ext uri="{BB962C8B-B14F-4D97-AF65-F5344CB8AC3E}">
        <p14:creationId xmlns:p14="http://schemas.microsoft.com/office/powerpoint/2010/main" val="6572789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2051720" y="785794"/>
            <a:ext cx="6573168" cy="5572164"/>
          </a:xfrm>
        </p:spPr>
        <p:txBody>
          <a:bodyPr/>
          <a:lstStyle/>
          <a:p>
            <a:pPr>
              <a:lnSpc>
                <a:spcPct val="80000"/>
              </a:lnSpc>
              <a:buNone/>
            </a:pPr>
            <a:r>
              <a:rPr lang="da-DK" sz="2400" dirty="0" smtClean="0"/>
              <a:t>Pluralistisk identitet: </a:t>
            </a:r>
            <a:r>
              <a:rPr lang="da-DK" sz="2400" dirty="0"/>
              <a:t>En serie af brands, som opererer uafhængig af koncernens brand.</a:t>
            </a:r>
          </a:p>
          <a:p>
            <a:pPr lvl="1">
              <a:lnSpc>
                <a:spcPct val="80000"/>
              </a:lnSpc>
              <a:buNone/>
            </a:pPr>
            <a:r>
              <a:rPr lang="da-DK" sz="2400" dirty="0"/>
              <a:t>Styrke: Fleksibilitet	</a:t>
            </a:r>
          </a:p>
          <a:p>
            <a:pPr lvl="1">
              <a:lnSpc>
                <a:spcPct val="80000"/>
              </a:lnSpc>
              <a:buNone/>
            </a:pPr>
            <a:r>
              <a:rPr lang="da-DK" sz="2400" dirty="0"/>
              <a:t>Svaghed:  Moder- og dattermærkernes </a:t>
            </a:r>
            <a:r>
              <a:rPr lang="da-DK" sz="2400" dirty="0" smtClean="0"/>
              <a:t>respektive omdømme </a:t>
            </a:r>
            <a:r>
              <a:rPr lang="da-DK" sz="2400" dirty="0"/>
              <a:t>udnyttes ikke</a:t>
            </a:r>
          </a:p>
          <a:p>
            <a:pPr>
              <a:lnSpc>
                <a:spcPct val="80000"/>
              </a:lnSpc>
              <a:buNone/>
            </a:pPr>
            <a:r>
              <a:rPr lang="da-DK" sz="2400" dirty="0"/>
              <a:t>Støttende brand identitet: En organisation støtter en gruppe datterselskaber/virksomheder med et gruppenavn og fælles identitet.</a:t>
            </a:r>
          </a:p>
          <a:p>
            <a:pPr lvl="1">
              <a:lnSpc>
                <a:spcPct val="80000"/>
              </a:lnSpc>
              <a:buNone/>
            </a:pPr>
            <a:r>
              <a:rPr lang="da-DK" sz="2400" dirty="0"/>
              <a:t>Styrke: Goodwill</a:t>
            </a:r>
          </a:p>
          <a:p>
            <a:pPr lvl="1">
              <a:lnSpc>
                <a:spcPct val="80000"/>
              </a:lnSpc>
              <a:buNone/>
            </a:pPr>
            <a:r>
              <a:rPr lang="da-DK" sz="2400" dirty="0"/>
              <a:t>Svaghed: virksomheder kan blive ‘smittet’ af skandaler</a:t>
            </a:r>
          </a:p>
          <a:p>
            <a:pPr>
              <a:lnSpc>
                <a:spcPct val="80000"/>
              </a:lnSpc>
              <a:buNone/>
            </a:pPr>
            <a:r>
              <a:rPr lang="da-DK" sz="2400" dirty="0" smtClean="0"/>
              <a:t>Monistisk (monolitisk) </a:t>
            </a:r>
            <a:r>
              <a:rPr lang="da-DK" sz="2400" dirty="0"/>
              <a:t>brand identitet: Ét navn og én identitet for alle produkter</a:t>
            </a:r>
          </a:p>
          <a:p>
            <a:pPr lvl="1">
              <a:lnSpc>
                <a:spcPct val="80000"/>
              </a:lnSpc>
              <a:buNone/>
            </a:pPr>
            <a:r>
              <a:rPr lang="da-DK" sz="2400" dirty="0"/>
              <a:t>Styrke: langtidsholdbar, prægende, let at huske og </a:t>
            </a:r>
            <a:r>
              <a:rPr lang="da-DK" sz="2400" dirty="0" smtClean="0"/>
              <a:t>genkende bl.a. </a:t>
            </a:r>
            <a:r>
              <a:rPr lang="da-DK" sz="2400" dirty="0"/>
              <a:t>pga. </a:t>
            </a:r>
            <a:r>
              <a:rPr lang="da-DK" sz="2400" dirty="0" smtClean="0"/>
              <a:t>præsens/hyppighed </a:t>
            </a:r>
            <a:endParaRPr lang="da-DK" sz="2400" dirty="0"/>
          </a:p>
          <a:p>
            <a:pPr lvl="1">
              <a:lnSpc>
                <a:spcPct val="80000"/>
              </a:lnSpc>
              <a:buNone/>
            </a:pPr>
            <a:r>
              <a:rPr lang="da-DK" sz="2400" dirty="0"/>
              <a:t>Svaghed: skade på omdømme er </a:t>
            </a:r>
            <a:r>
              <a:rPr lang="da-DK" sz="2400" dirty="0" smtClean="0"/>
              <a:t>kan være irreversibel</a:t>
            </a:r>
            <a:endParaRPr lang="da-DK" sz="2400" dirty="0"/>
          </a:p>
        </p:txBody>
      </p:sp>
      <p:sp>
        <p:nvSpPr>
          <p:cNvPr id="4" name="Pladsholder til dato 3"/>
          <p:cNvSpPr>
            <a:spLocks noGrp="1"/>
          </p:cNvSpPr>
          <p:nvPr>
            <p:ph type="dt" sz="half" idx="10"/>
          </p:nvPr>
        </p:nvSpPr>
        <p:spPr/>
        <p:txBody>
          <a:bodyPr/>
          <a:lstStyle/>
          <a:p>
            <a:fld id="{54DFA63E-2019-4454-90ED-75364D999A72}"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C340DBA5-F823-4B9E-ACF1-522F50B5F2FA}" type="slidenum">
              <a:rPr lang="en-US" smtClean="0"/>
              <a:pPr/>
              <a:t>20</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
        <p:nvSpPr>
          <p:cNvPr id="7" name="Tekstboks 6"/>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solidFill>
                  <a:srgbClr val="FF0000"/>
                </a:solidFill>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2051720" y="690564"/>
            <a:ext cx="6573168" cy="1738304"/>
          </a:xfrm>
        </p:spPr>
        <p:txBody>
          <a:bodyPr/>
          <a:lstStyle/>
          <a:p>
            <a:pPr>
              <a:lnSpc>
                <a:spcPct val="90000"/>
              </a:lnSpc>
              <a:buNone/>
            </a:pPr>
            <a:r>
              <a:rPr lang="da-DK" sz="2400" dirty="0" smtClean="0"/>
              <a:t>Co-branding/Strategic brand </a:t>
            </a:r>
            <a:r>
              <a:rPr lang="da-DK" sz="2400" dirty="0" err="1" smtClean="0"/>
              <a:t>partnership</a:t>
            </a:r>
            <a:r>
              <a:rPr lang="da-DK" sz="2400" dirty="0" smtClean="0"/>
              <a:t>: </a:t>
            </a:r>
            <a:r>
              <a:rPr lang="da-DK" sz="2400" dirty="0"/>
              <a:t>To eller flere </a:t>
            </a:r>
            <a:r>
              <a:rPr lang="da-DK" sz="2400" dirty="0" smtClean="0"/>
              <a:t>lige stærke </a:t>
            </a:r>
            <a:r>
              <a:rPr lang="da-DK" sz="2400" dirty="0"/>
              <a:t>brands går sammen </a:t>
            </a:r>
            <a:r>
              <a:rPr lang="da-DK" sz="2400" dirty="0" smtClean="0"/>
              <a:t>i </a:t>
            </a:r>
            <a:r>
              <a:rPr lang="da-DK" sz="2400" dirty="0"/>
              <a:t>en kampagne for at øge brand </a:t>
            </a:r>
            <a:r>
              <a:rPr lang="da-DK" sz="2400" dirty="0" err="1"/>
              <a:t>awareness</a:t>
            </a:r>
            <a:r>
              <a:rPr lang="da-DK" sz="2400" dirty="0"/>
              <a:t>.</a:t>
            </a:r>
          </a:p>
          <a:p>
            <a:pPr lvl="1">
              <a:lnSpc>
                <a:spcPct val="90000"/>
              </a:lnSpc>
              <a:buNone/>
            </a:pPr>
            <a:r>
              <a:rPr lang="da-DK" sz="2400" dirty="0"/>
              <a:t>Styrke: </a:t>
            </a:r>
            <a:endParaRPr lang="da-DK" sz="2400" dirty="0" smtClean="0"/>
          </a:p>
          <a:p>
            <a:pPr lvl="1">
              <a:lnSpc>
                <a:spcPct val="90000"/>
              </a:lnSpc>
              <a:buNone/>
            </a:pPr>
            <a:r>
              <a:rPr lang="da-DK" sz="2400" dirty="0" smtClean="0"/>
              <a:t>Gensidig </a:t>
            </a:r>
            <a:r>
              <a:rPr lang="da-DK" sz="2400" dirty="0"/>
              <a:t>afsmitning af goodwill</a:t>
            </a:r>
          </a:p>
          <a:p>
            <a:pPr lvl="1">
              <a:lnSpc>
                <a:spcPct val="90000"/>
              </a:lnSpc>
              <a:buNone/>
            </a:pPr>
            <a:r>
              <a:rPr lang="da-DK" sz="2400" dirty="0"/>
              <a:t>Svaghed: </a:t>
            </a:r>
            <a:endParaRPr lang="da-DK" sz="2400" dirty="0" smtClean="0"/>
          </a:p>
          <a:p>
            <a:pPr lvl="1">
              <a:lnSpc>
                <a:spcPct val="90000"/>
              </a:lnSpc>
              <a:buNone/>
            </a:pPr>
            <a:r>
              <a:rPr lang="da-DK" sz="2400" dirty="0" smtClean="0"/>
              <a:t>Mulig afhængighed (se Lego/Shell)</a:t>
            </a:r>
            <a:endParaRPr lang="da-DK" sz="2400" dirty="0"/>
          </a:p>
          <a:p>
            <a:pPr lvl="1">
              <a:lnSpc>
                <a:spcPct val="90000"/>
              </a:lnSpc>
            </a:pPr>
            <a:endParaRPr lang="da-DK" dirty="0"/>
          </a:p>
        </p:txBody>
      </p:sp>
      <p:sp>
        <p:nvSpPr>
          <p:cNvPr id="5" name="Pladsholder til dato 4"/>
          <p:cNvSpPr>
            <a:spLocks noGrp="1"/>
          </p:cNvSpPr>
          <p:nvPr>
            <p:ph type="dt" sz="half" idx="10"/>
          </p:nvPr>
        </p:nvSpPr>
        <p:spPr/>
        <p:txBody>
          <a:bodyPr/>
          <a:lstStyle/>
          <a:p>
            <a:fld id="{C8ADCA36-3DC5-40FB-BA01-658884836400}" type="datetime3">
              <a:rPr lang="en-US" smtClean="0"/>
              <a:t>1 October 2018</a:t>
            </a:fld>
            <a:endParaRPr lang="en-US"/>
          </a:p>
        </p:txBody>
      </p:sp>
      <p:sp>
        <p:nvSpPr>
          <p:cNvPr id="6" name="Pladsholder til diasnummer 5"/>
          <p:cNvSpPr>
            <a:spLocks noGrp="1"/>
          </p:cNvSpPr>
          <p:nvPr>
            <p:ph type="sldNum" sz="quarter" idx="12"/>
          </p:nvPr>
        </p:nvSpPr>
        <p:spPr/>
        <p:txBody>
          <a:bodyPr/>
          <a:lstStyle/>
          <a:p>
            <a:fld id="{C340DBA5-F823-4B9E-ACF1-522F50B5F2FA}" type="slidenum">
              <a:rPr lang="en-US" smtClean="0"/>
              <a:pPr/>
              <a:t>21</a:t>
            </a:fld>
            <a:endParaRPr lang="en-US"/>
          </a:p>
        </p:txBody>
      </p:sp>
      <p:sp>
        <p:nvSpPr>
          <p:cNvPr id="7" name="Pladsholder til sidefod 6"/>
          <p:cNvSpPr>
            <a:spLocks noGrp="1"/>
          </p:cNvSpPr>
          <p:nvPr>
            <p:ph type="ftr" sz="quarter" idx="11"/>
          </p:nvPr>
        </p:nvSpPr>
        <p:spPr/>
        <p:txBody>
          <a:bodyPr/>
          <a:lstStyle/>
          <a:p>
            <a:r>
              <a:rPr lang="nn-NO" smtClean="0"/>
              <a:t>18 ikek 4 - Branding, Visuel identitet og Kulturens dimesioner</a:t>
            </a:r>
            <a:endParaRPr lang="en-US" dirty="0"/>
          </a:p>
        </p:txBody>
      </p:sp>
      <p:sp>
        <p:nvSpPr>
          <p:cNvPr id="8" name="Tekstboks 7"/>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solidFill>
                  <a:srgbClr val="FF0000"/>
                </a:solidFill>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a:defRPr/>
            </a:pPr>
            <a:fld id="{E1BAFEA1-3EA5-49FB-B70A-34E39C3C9FAF}" type="datetime3">
              <a:rPr lang="en-US" smtClean="0"/>
              <a:t>1 October 2018</a:t>
            </a:fld>
            <a:endParaRPr lang="en-US"/>
          </a:p>
        </p:txBody>
      </p:sp>
      <p:sp>
        <p:nvSpPr>
          <p:cNvPr id="3" name="Pladsholder til sidefod 2"/>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4" name="Pladsholder til diasnummer 3"/>
          <p:cNvSpPr>
            <a:spLocks noGrp="1"/>
          </p:cNvSpPr>
          <p:nvPr>
            <p:ph type="sldNum" sz="quarter" idx="12"/>
          </p:nvPr>
        </p:nvSpPr>
        <p:spPr/>
        <p:txBody>
          <a:bodyPr/>
          <a:lstStyle/>
          <a:p>
            <a:pPr>
              <a:defRPr/>
            </a:pPr>
            <a:fld id="{8E671149-3732-4DE6-B6EF-4D84A20E43BA}" type="slidenum">
              <a:rPr lang="en-US" smtClean="0"/>
              <a:pPr>
                <a:defRPr/>
              </a:pPr>
              <a:t>22</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0888" y="-387424"/>
            <a:ext cx="16002000" cy="1000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676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a:defRPr/>
            </a:pPr>
            <a:fld id="{DE68CFD5-B6C4-4CC9-9501-320103DE18FD}" type="datetime3">
              <a:rPr lang="en-US" smtClean="0"/>
              <a:t>1 October 2018</a:t>
            </a:fld>
            <a:endParaRPr lang="en-US"/>
          </a:p>
        </p:txBody>
      </p:sp>
      <p:sp>
        <p:nvSpPr>
          <p:cNvPr id="3" name="Pladsholder til sidefod 2"/>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4" name="Pladsholder til diasnummer 3"/>
          <p:cNvSpPr>
            <a:spLocks noGrp="1"/>
          </p:cNvSpPr>
          <p:nvPr>
            <p:ph type="sldNum" sz="quarter" idx="12"/>
          </p:nvPr>
        </p:nvSpPr>
        <p:spPr/>
        <p:txBody>
          <a:bodyPr/>
          <a:lstStyle/>
          <a:p>
            <a:pPr>
              <a:defRPr/>
            </a:pPr>
            <a:fld id="{8E671149-3732-4DE6-B6EF-4D84A20E43BA}" type="slidenum">
              <a:rPr lang="en-US" smtClean="0"/>
              <a:pPr>
                <a:defRPr/>
              </a:pPr>
              <a:t>23</a:t>
            </a:fld>
            <a:endParaRPr lang="en-US"/>
          </a:p>
        </p:txBody>
      </p:sp>
      <p:pic>
        <p:nvPicPr>
          <p:cNvPr id="5" name="Billede 4"/>
          <p:cNvPicPr>
            <a:picLocks noChangeAspect="1"/>
          </p:cNvPicPr>
          <p:nvPr/>
        </p:nvPicPr>
        <p:blipFill>
          <a:blip r:embed="rId2"/>
          <a:stretch>
            <a:fillRect/>
          </a:stretch>
        </p:blipFill>
        <p:spPr>
          <a:xfrm>
            <a:off x="-3048000" y="-747464"/>
            <a:ext cx="15240000" cy="8572500"/>
          </a:xfrm>
          <a:prstGeom prst="rect">
            <a:avLst/>
          </a:prstGeom>
        </p:spPr>
      </p:pic>
    </p:spTree>
    <p:extLst>
      <p:ext uri="{BB962C8B-B14F-4D97-AF65-F5344CB8AC3E}">
        <p14:creationId xmlns:p14="http://schemas.microsoft.com/office/powerpoint/2010/main" val="39564352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2051720" y="928670"/>
            <a:ext cx="7092280" cy="5197493"/>
          </a:xfrm>
        </p:spPr>
        <p:txBody>
          <a:bodyPr/>
          <a:lstStyle/>
          <a:p>
            <a:pPr>
              <a:buNone/>
            </a:pPr>
            <a:r>
              <a:rPr lang="da-DK" sz="2400" dirty="0" smtClean="0">
                <a:cs typeface="Arial" panose="020B0604020202020204" pitchFamily="34" charset="0"/>
              </a:rPr>
              <a:t>Hvorfor er branding vigtigere nu end tidligere?</a:t>
            </a:r>
          </a:p>
          <a:p>
            <a:pPr lvl="1">
              <a:buNone/>
            </a:pPr>
            <a:r>
              <a:rPr lang="da-DK" sz="2400" dirty="0" smtClean="0">
                <a:cs typeface="Arial" panose="020B0604020202020204" pitchFamily="34" charset="0"/>
              </a:rPr>
              <a:t>Pris/kvalitet kriteriet er (næsten) sat ude af kraft pga. globaliseringen og produkternes tekniske (funktionelle) modenhed.</a:t>
            </a:r>
          </a:p>
          <a:p>
            <a:pPr lvl="1">
              <a:buNone/>
            </a:pPr>
            <a:r>
              <a:rPr lang="da-DK" sz="2400" dirty="0" smtClean="0">
                <a:cs typeface="Arial" panose="020B0604020202020204" pitchFamily="34" charset="0"/>
              </a:rPr>
              <a:t>Branding omfatter andre end traditionelle kommercielle virksomheder: Guggenheim, fodboldklubber, Røde Kors, lande og byer m.fl.</a:t>
            </a:r>
          </a:p>
        </p:txBody>
      </p:sp>
      <p:sp>
        <p:nvSpPr>
          <p:cNvPr id="4" name="Pladsholder til dato 3"/>
          <p:cNvSpPr>
            <a:spLocks noGrp="1"/>
          </p:cNvSpPr>
          <p:nvPr>
            <p:ph type="dt" sz="half" idx="10"/>
          </p:nvPr>
        </p:nvSpPr>
        <p:spPr/>
        <p:txBody>
          <a:bodyPr/>
          <a:lstStyle/>
          <a:p>
            <a:pPr>
              <a:defRPr/>
            </a:pPr>
            <a:fld id="{464A556D-C836-45A6-AB93-673B03EACD80}" type="datetime3">
              <a:rPr lang="en-US" smtClean="0"/>
              <a:t>1 October 2018</a:t>
            </a:fld>
            <a:endParaRPr lang="en-US"/>
          </a:p>
        </p:txBody>
      </p:sp>
      <p:sp>
        <p:nvSpPr>
          <p:cNvPr id="5" name="Pladsholder til diasnummer 4"/>
          <p:cNvSpPr>
            <a:spLocks noGrp="1"/>
          </p:cNvSpPr>
          <p:nvPr>
            <p:ph type="sldNum" sz="quarter" idx="12"/>
          </p:nvPr>
        </p:nvSpPr>
        <p:spPr/>
        <p:txBody>
          <a:bodyPr/>
          <a:lstStyle/>
          <a:p>
            <a:pPr>
              <a:defRPr/>
            </a:pPr>
            <a:fld id="{95138D2B-9F13-4FEC-AFDA-58A58D2D66DA}" type="slidenum">
              <a:rPr lang="en-US" smtClean="0"/>
              <a:pPr>
                <a:defRPr/>
              </a:pPr>
              <a:t>24</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7" name="Tekstboks 6"/>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solidFill>
                  <a:srgbClr val="FF0000"/>
                </a:solidFill>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a:defRPr/>
            </a:pPr>
            <a:fld id="{596A1248-0C6D-45AE-AB41-55B35A9FA2DE}" type="datetime3">
              <a:rPr lang="en-US" smtClean="0"/>
              <a:t>1 October 2018</a:t>
            </a:fld>
            <a:endParaRPr lang="en-US"/>
          </a:p>
        </p:txBody>
      </p:sp>
      <p:sp>
        <p:nvSpPr>
          <p:cNvPr id="3" name="Pladsholder til sidefod 2"/>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4" name="Pladsholder til diasnummer 3"/>
          <p:cNvSpPr>
            <a:spLocks noGrp="1"/>
          </p:cNvSpPr>
          <p:nvPr>
            <p:ph type="sldNum" sz="quarter" idx="12"/>
          </p:nvPr>
        </p:nvSpPr>
        <p:spPr/>
        <p:txBody>
          <a:bodyPr/>
          <a:lstStyle/>
          <a:p>
            <a:pPr>
              <a:defRPr/>
            </a:pPr>
            <a:fld id="{8E671149-3732-4DE6-B6EF-4D84A20E43BA}" type="slidenum">
              <a:rPr lang="en-US" smtClean="0"/>
              <a:pPr>
                <a:defRPr/>
              </a:pPr>
              <a:t>25</a:t>
            </a:fld>
            <a:endParaRPr lang="en-US"/>
          </a:p>
        </p:txBody>
      </p:sp>
      <p:pic>
        <p:nvPicPr>
          <p:cNvPr id="5" name="Billede 4">
            <a:hlinkClick r:id="rId2"/>
          </p:cNvPr>
          <p:cNvPicPr>
            <a:picLocks noChangeAspect="1"/>
          </p:cNvPicPr>
          <p:nvPr/>
        </p:nvPicPr>
        <p:blipFill>
          <a:blip r:embed="rId3"/>
          <a:stretch>
            <a:fillRect/>
          </a:stretch>
        </p:blipFill>
        <p:spPr>
          <a:xfrm>
            <a:off x="-2052736" y="-246956"/>
            <a:ext cx="15240000" cy="8572500"/>
          </a:xfrm>
          <a:prstGeom prst="rect">
            <a:avLst/>
          </a:prstGeom>
        </p:spPr>
      </p:pic>
    </p:spTree>
    <p:extLst>
      <p:ext uri="{BB962C8B-B14F-4D97-AF65-F5344CB8AC3E}">
        <p14:creationId xmlns:p14="http://schemas.microsoft.com/office/powerpoint/2010/main" val="31414052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a:defRPr/>
            </a:pPr>
            <a:fld id="{1CFF9C7C-421D-4B77-96EE-AEC359FDFFF3}" type="datetime3">
              <a:rPr lang="en-US" smtClean="0"/>
              <a:t>1 October 2018</a:t>
            </a:fld>
            <a:endParaRPr lang="en-US"/>
          </a:p>
        </p:txBody>
      </p:sp>
      <p:sp>
        <p:nvSpPr>
          <p:cNvPr id="3" name="Pladsholder til sidefod 2"/>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4" name="Pladsholder til diasnummer 3"/>
          <p:cNvSpPr>
            <a:spLocks noGrp="1"/>
          </p:cNvSpPr>
          <p:nvPr>
            <p:ph type="sldNum" sz="quarter" idx="12"/>
          </p:nvPr>
        </p:nvSpPr>
        <p:spPr/>
        <p:txBody>
          <a:bodyPr/>
          <a:lstStyle/>
          <a:p>
            <a:pPr>
              <a:defRPr/>
            </a:pPr>
            <a:fld id="{8E671149-3732-4DE6-B6EF-4D84A20E43BA}" type="slidenum">
              <a:rPr lang="en-US" smtClean="0"/>
              <a:pPr>
                <a:defRPr/>
              </a:pPr>
              <a:t>26</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104" y="116632"/>
            <a:ext cx="16002000" cy="1000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2051720" y="928670"/>
            <a:ext cx="7092280" cy="5197493"/>
          </a:xfrm>
        </p:spPr>
        <p:txBody>
          <a:bodyPr/>
          <a:lstStyle/>
          <a:p>
            <a:pPr>
              <a:buNone/>
            </a:pPr>
            <a:r>
              <a:rPr lang="da-DK" sz="2400" dirty="0" smtClean="0">
                <a:cs typeface="Arial" panose="020B0604020202020204" pitchFamily="34" charset="0"/>
              </a:rPr>
              <a:t>Hvorfor er branding vigtigere nu end tidligere?</a:t>
            </a:r>
          </a:p>
          <a:p>
            <a:pPr lvl="1">
              <a:buNone/>
            </a:pPr>
            <a:r>
              <a:rPr lang="da-DK" sz="2400" dirty="0" smtClean="0">
                <a:cs typeface="Arial" panose="020B0604020202020204" pitchFamily="34" charset="0"/>
              </a:rPr>
              <a:t>Pris/kvalitet kriteriet er (næsten) sat ude af kraft pga. globaliseringen og produkternes tekniske (funktionelle) modenhed.</a:t>
            </a:r>
          </a:p>
          <a:p>
            <a:pPr lvl="1">
              <a:buNone/>
            </a:pPr>
            <a:r>
              <a:rPr lang="da-DK" sz="2400" dirty="0" smtClean="0">
                <a:cs typeface="Arial" panose="020B0604020202020204" pitchFamily="34" charset="0"/>
              </a:rPr>
              <a:t>Branding omfatter andre end traditionelle kommercielle virksomheder: Guggenheim, fodboldklubber, Røde Kors, lande og byer m.fl.</a:t>
            </a:r>
          </a:p>
          <a:p>
            <a:pPr>
              <a:buNone/>
            </a:pPr>
            <a:endParaRPr lang="da-DK" sz="2400" dirty="0" smtClean="0">
              <a:cs typeface="Arial" panose="020B0604020202020204" pitchFamily="34" charset="0"/>
            </a:endParaRPr>
          </a:p>
          <a:p>
            <a:pPr>
              <a:buNone/>
            </a:pPr>
            <a:r>
              <a:rPr lang="da-DK" sz="2400" dirty="0" smtClean="0">
                <a:cs typeface="Arial" panose="020B0604020202020204" pitchFamily="34" charset="0"/>
              </a:rPr>
              <a:t>Hvem er målgruppen for branding?</a:t>
            </a:r>
          </a:p>
          <a:p>
            <a:pPr lvl="1">
              <a:buNone/>
            </a:pPr>
            <a:r>
              <a:rPr lang="da-DK" sz="2400" dirty="0" smtClean="0">
                <a:cs typeface="Arial" panose="020B0604020202020204" pitchFamily="34" charset="0"/>
              </a:rPr>
              <a:t>Tidligere hovedsageligt den endelige slutbruger, nu alle interessenter (</a:t>
            </a:r>
            <a:r>
              <a:rPr lang="da-DK" sz="2400" dirty="0" err="1" smtClean="0">
                <a:cs typeface="Arial" panose="020B0604020202020204" pitchFamily="34" charset="0"/>
              </a:rPr>
              <a:t>stakeholders</a:t>
            </a:r>
            <a:r>
              <a:rPr lang="da-DK" sz="2400" dirty="0">
                <a:cs typeface="Arial" panose="020B0604020202020204" pitchFamily="34" charset="0"/>
              </a:rPr>
              <a:t>)</a:t>
            </a:r>
            <a:r>
              <a:rPr lang="da-DK" sz="2400" dirty="0" smtClean="0">
                <a:cs typeface="Arial" panose="020B0604020202020204" pitchFamily="34" charset="0"/>
              </a:rPr>
              <a:t>, interne som eksterne.</a:t>
            </a:r>
          </a:p>
        </p:txBody>
      </p:sp>
      <p:sp>
        <p:nvSpPr>
          <p:cNvPr id="4" name="Pladsholder til dato 3"/>
          <p:cNvSpPr>
            <a:spLocks noGrp="1"/>
          </p:cNvSpPr>
          <p:nvPr>
            <p:ph type="dt" sz="half" idx="10"/>
          </p:nvPr>
        </p:nvSpPr>
        <p:spPr/>
        <p:txBody>
          <a:bodyPr/>
          <a:lstStyle/>
          <a:p>
            <a:pPr>
              <a:defRPr/>
            </a:pPr>
            <a:fld id="{4689E0E8-6B47-4A13-80E3-504F53F2B5FC}" type="datetime3">
              <a:rPr lang="en-US" smtClean="0"/>
              <a:t>1 October 2018</a:t>
            </a:fld>
            <a:endParaRPr lang="en-US"/>
          </a:p>
        </p:txBody>
      </p:sp>
      <p:sp>
        <p:nvSpPr>
          <p:cNvPr id="5" name="Pladsholder til diasnummer 4"/>
          <p:cNvSpPr>
            <a:spLocks noGrp="1"/>
          </p:cNvSpPr>
          <p:nvPr>
            <p:ph type="sldNum" sz="quarter" idx="12"/>
          </p:nvPr>
        </p:nvSpPr>
        <p:spPr/>
        <p:txBody>
          <a:bodyPr/>
          <a:lstStyle/>
          <a:p>
            <a:pPr>
              <a:defRPr/>
            </a:pPr>
            <a:fld id="{95138D2B-9F13-4FEC-AFDA-58A58D2D66DA}" type="slidenum">
              <a:rPr lang="en-US" smtClean="0"/>
              <a:pPr>
                <a:defRPr/>
              </a:pPr>
              <a:t>27</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7" name="Tekstboks 6"/>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solidFill>
                  <a:srgbClr val="FF0000"/>
                </a:solidFill>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spTree>
    <p:extLst>
      <p:ext uri="{BB962C8B-B14F-4D97-AF65-F5344CB8AC3E}">
        <p14:creationId xmlns:p14="http://schemas.microsoft.com/office/powerpoint/2010/main" val="196314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2051720" y="476672"/>
            <a:ext cx="6696744" cy="6286496"/>
          </a:xfrm>
        </p:spPr>
        <p:txBody>
          <a:bodyPr/>
          <a:lstStyle/>
          <a:p>
            <a:pPr>
              <a:lnSpc>
                <a:spcPct val="80000"/>
              </a:lnSpc>
              <a:buFontTx/>
              <a:buNone/>
            </a:pPr>
            <a:r>
              <a:rPr lang="da-DK" sz="2400" dirty="0" smtClean="0">
                <a:latin typeface="Arial" panose="020B0604020202020204" pitchFamily="34" charset="0"/>
                <a:cs typeface="Arial" panose="020B0604020202020204" pitchFamily="34" charset="0"/>
              </a:rPr>
              <a:t>Argumenter imod </a:t>
            </a:r>
            <a:r>
              <a:rPr lang="da-DK" sz="2400" dirty="0">
                <a:latin typeface="Arial" panose="020B0604020202020204" pitchFamily="34" charset="0"/>
                <a:cs typeface="Arial" panose="020B0604020202020204" pitchFamily="34" charset="0"/>
              </a:rPr>
              <a:t>branding</a:t>
            </a:r>
          </a:p>
          <a:p>
            <a:pPr>
              <a:lnSpc>
                <a:spcPct val="80000"/>
              </a:lnSpc>
            </a:pPr>
            <a:r>
              <a:rPr lang="da-DK" sz="2400" dirty="0">
                <a:latin typeface="Arial" panose="020B0604020202020204" pitchFamily="34" charset="0"/>
                <a:cs typeface="Arial" panose="020B0604020202020204" pitchFamily="34" charset="0"/>
              </a:rPr>
              <a:t>Højere priser</a:t>
            </a:r>
          </a:p>
          <a:p>
            <a:pPr>
              <a:lnSpc>
                <a:spcPct val="80000"/>
              </a:lnSpc>
            </a:pPr>
            <a:r>
              <a:rPr lang="da-DK" sz="2400" dirty="0">
                <a:latin typeface="Arial" panose="020B0604020202020204" pitchFamily="34" charset="0"/>
                <a:cs typeface="Arial" panose="020B0604020202020204" pitchFamily="34" charset="0"/>
              </a:rPr>
              <a:t>Lukker mindre lokale konkurrenter ned</a:t>
            </a:r>
          </a:p>
          <a:p>
            <a:pPr>
              <a:lnSpc>
                <a:spcPct val="80000"/>
              </a:lnSpc>
            </a:pPr>
            <a:r>
              <a:rPr lang="da-DK" sz="2400" dirty="0">
                <a:latin typeface="Arial" panose="020B0604020202020204" pitchFamily="34" charset="0"/>
                <a:cs typeface="Arial" panose="020B0604020202020204" pitchFamily="34" charset="0"/>
              </a:rPr>
              <a:t>Udnytter billig arbejdskraft</a:t>
            </a:r>
          </a:p>
          <a:p>
            <a:pPr>
              <a:lnSpc>
                <a:spcPct val="80000"/>
              </a:lnSpc>
            </a:pPr>
            <a:r>
              <a:rPr lang="da-DK" sz="2400" dirty="0">
                <a:latin typeface="Arial" panose="020B0604020202020204" pitchFamily="34" charset="0"/>
                <a:cs typeface="Arial" panose="020B0604020202020204" pitchFamily="34" charset="0"/>
              </a:rPr>
              <a:t>Promoverer kulturel imperialisme</a:t>
            </a:r>
          </a:p>
          <a:p>
            <a:pPr>
              <a:lnSpc>
                <a:spcPct val="80000"/>
              </a:lnSpc>
            </a:pPr>
            <a:r>
              <a:rPr lang="da-DK" sz="2400" dirty="0">
                <a:latin typeface="Arial" panose="020B0604020202020204" pitchFamily="34" charset="0"/>
                <a:cs typeface="Arial" panose="020B0604020202020204" pitchFamily="34" charset="0"/>
              </a:rPr>
              <a:t>Eliminerer mangfoldighed i kvalitet og design</a:t>
            </a:r>
          </a:p>
          <a:p>
            <a:pPr>
              <a:lnSpc>
                <a:spcPct val="80000"/>
              </a:lnSpc>
            </a:pPr>
            <a:r>
              <a:rPr lang="da-DK" sz="2400" dirty="0">
                <a:latin typeface="Arial" panose="020B0604020202020204" pitchFamily="34" charset="0"/>
                <a:cs typeface="Arial" panose="020B0604020202020204" pitchFamily="34" charset="0"/>
              </a:rPr>
              <a:t>Forfladiger værdier som frihed, kærlighed, </a:t>
            </a:r>
            <a:r>
              <a:rPr lang="da-DK" sz="2400" dirty="0" smtClean="0">
                <a:latin typeface="Arial" panose="020B0604020202020204" pitchFamily="34" charset="0"/>
                <a:cs typeface="Arial" panose="020B0604020202020204" pitchFamily="34" charset="0"/>
              </a:rPr>
              <a:t>ungdommelighed, </a:t>
            </a:r>
            <a:r>
              <a:rPr lang="da-DK" sz="2400" dirty="0">
                <a:latin typeface="Arial" panose="020B0604020202020204" pitchFamily="34" charset="0"/>
                <a:cs typeface="Arial" panose="020B0604020202020204" pitchFamily="34" charset="0"/>
              </a:rPr>
              <a:t>m.m.</a:t>
            </a:r>
          </a:p>
          <a:p>
            <a:pPr>
              <a:lnSpc>
                <a:spcPct val="80000"/>
              </a:lnSpc>
            </a:pPr>
            <a:r>
              <a:rPr lang="da-DK" sz="2400" dirty="0">
                <a:latin typeface="Arial" panose="020B0604020202020204" pitchFamily="34" charset="0"/>
                <a:cs typeface="Arial" panose="020B0604020202020204" pitchFamily="34" charset="0"/>
              </a:rPr>
              <a:t>Omfordeler velstand</a:t>
            </a:r>
          </a:p>
          <a:p>
            <a:pPr>
              <a:lnSpc>
                <a:spcPct val="80000"/>
              </a:lnSpc>
            </a:pPr>
            <a:r>
              <a:rPr lang="da-DK" sz="2400" dirty="0">
                <a:latin typeface="Arial" panose="020B0604020202020204" pitchFamily="34" charset="0"/>
                <a:cs typeface="Arial" panose="020B0604020202020204" pitchFamily="34" charset="0"/>
              </a:rPr>
              <a:t>...</a:t>
            </a:r>
          </a:p>
          <a:p>
            <a:pPr>
              <a:lnSpc>
                <a:spcPct val="80000"/>
              </a:lnSpc>
              <a:buFontTx/>
              <a:buNone/>
            </a:pPr>
            <a:r>
              <a:rPr lang="da-DK" sz="2400" dirty="0" smtClean="0">
                <a:latin typeface="Arial" panose="020B0604020202020204" pitchFamily="34" charset="0"/>
                <a:cs typeface="Arial" panose="020B0604020202020204" pitchFamily="34" charset="0"/>
              </a:rPr>
              <a:t>Argumenter for branding</a:t>
            </a:r>
            <a:endParaRPr lang="da-DK" sz="2400" dirty="0">
              <a:latin typeface="Arial" panose="020B0604020202020204" pitchFamily="34" charset="0"/>
              <a:cs typeface="Arial" panose="020B0604020202020204" pitchFamily="34" charset="0"/>
            </a:endParaRPr>
          </a:p>
          <a:p>
            <a:pPr>
              <a:lnSpc>
                <a:spcPct val="80000"/>
              </a:lnSpc>
            </a:pPr>
            <a:r>
              <a:rPr lang="da-DK" sz="2400" dirty="0" smtClean="0">
                <a:latin typeface="Arial" panose="020B0604020202020204" pitchFamily="34" charset="0"/>
                <a:cs typeface="Arial" panose="020B0604020202020204" pitchFamily="34" charset="0"/>
              </a:rPr>
              <a:t>Lavere priser</a:t>
            </a:r>
          </a:p>
          <a:p>
            <a:pPr>
              <a:lnSpc>
                <a:spcPct val="80000"/>
              </a:lnSpc>
            </a:pPr>
            <a:r>
              <a:rPr lang="da-DK" sz="2400" dirty="0" smtClean="0">
                <a:latin typeface="Arial" panose="020B0604020202020204" pitchFamily="34" charset="0"/>
                <a:cs typeface="Arial" panose="020B0604020202020204" pitchFamily="34" charset="0"/>
              </a:rPr>
              <a:t>Promoverer </a:t>
            </a:r>
            <a:r>
              <a:rPr lang="da-DK" sz="2400" dirty="0">
                <a:latin typeface="Arial" panose="020B0604020202020204" pitchFamily="34" charset="0"/>
                <a:cs typeface="Arial" panose="020B0604020202020204" pitchFamily="34" charset="0"/>
              </a:rPr>
              <a:t>dialogen med forbrugeren</a:t>
            </a:r>
          </a:p>
          <a:p>
            <a:pPr>
              <a:lnSpc>
                <a:spcPct val="80000"/>
              </a:lnSpc>
            </a:pPr>
            <a:r>
              <a:rPr lang="da-DK" sz="2400" dirty="0">
                <a:latin typeface="Arial" panose="020B0604020202020204" pitchFamily="34" charset="0"/>
                <a:cs typeface="Arial" panose="020B0604020202020204" pitchFamily="34" charset="0"/>
              </a:rPr>
              <a:t>Tvinger firma til gennemsigtighed</a:t>
            </a:r>
          </a:p>
          <a:p>
            <a:pPr>
              <a:lnSpc>
                <a:spcPct val="80000"/>
              </a:lnSpc>
            </a:pPr>
            <a:r>
              <a:rPr lang="da-DK" sz="2400" dirty="0">
                <a:latin typeface="Arial" panose="020B0604020202020204" pitchFamily="34" charset="0"/>
                <a:cs typeface="Arial" panose="020B0604020202020204" pitchFamily="34" charset="0"/>
              </a:rPr>
              <a:t>Omfordeler velstand</a:t>
            </a:r>
          </a:p>
          <a:p>
            <a:pPr>
              <a:lnSpc>
                <a:spcPct val="80000"/>
              </a:lnSpc>
            </a:pPr>
            <a:r>
              <a:rPr lang="da-DK" sz="2400" dirty="0">
                <a:latin typeface="Arial" panose="020B0604020202020204" pitchFamily="34" charset="0"/>
                <a:cs typeface="Arial" panose="020B0604020202020204" pitchFamily="34" charset="0"/>
              </a:rPr>
              <a:t>…</a:t>
            </a:r>
          </a:p>
        </p:txBody>
      </p:sp>
      <p:sp>
        <p:nvSpPr>
          <p:cNvPr id="4" name="Pladsholder til dato 3"/>
          <p:cNvSpPr>
            <a:spLocks noGrp="1"/>
          </p:cNvSpPr>
          <p:nvPr>
            <p:ph type="dt" sz="half" idx="10"/>
          </p:nvPr>
        </p:nvSpPr>
        <p:spPr/>
        <p:txBody>
          <a:bodyPr/>
          <a:lstStyle/>
          <a:p>
            <a:fld id="{936C7A3C-EAC2-4D06-BFAB-ADD90814BFB8}" type="datetime3">
              <a:rPr lang="en-US" smtClean="0"/>
              <a:t>1 October 2018</a:t>
            </a:fld>
            <a:endParaRPr lang="en-US" dirty="0"/>
          </a:p>
        </p:txBody>
      </p:sp>
      <p:sp>
        <p:nvSpPr>
          <p:cNvPr id="5" name="Pladsholder til diasnummer 4"/>
          <p:cNvSpPr>
            <a:spLocks noGrp="1"/>
          </p:cNvSpPr>
          <p:nvPr>
            <p:ph type="sldNum" sz="quarter" idx="12"/>
          </p:nvPr>
        </p:nvSpPr>
        <p:spPr/>
        <p:txBody>
          <a:bodyPr/>
          <a:lstStyle/>
          <a:p>
            <a:fld id="{EEE9C5A9-72AD-4490-AE7D-E6064C81AE89}" type="slidenum">
              <a:rPr lang="en-US" smtClean="0"/>
              <a:pPr/>
              <a:t>28</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
        <p:nvSpPr>
          <p:cNvPr id="7" name="Tekstboks 6"/>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solidFill>
                  <a:srgbClr val="FF0000"/>
                </a:solidFill>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65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5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65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5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51">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651">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651">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651">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651">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651">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651">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65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el 3"/>
          <p:cNvGraphicFramePr>
            <a:graphicFrameLocks noGrp="1"/>
          </p:cNvGraphicFramePr>
          <p:nvPr/>
        </p:nvGraphicFramePr>
        <p:xfrm>
          <a:off x="285720" y="1000108"/>
          <a:ext cx="8643967" cy="5375454"/>
        </p:xfrm>
        <a:graphic>
          <a:graphicData uri="http://schemas.openxmlformats.org/drawingml/2006/table">
            <a:tbl>
              <a:tblPr/>
              <a:tblGrid>
                <a:gridCol w="2700153">
                  <a:extLst>
                    <a:ext uri="{9D8B030D-6E8A-4147-A177-3AD203B41FA5}">
                      <a16:colId xmlns:a16="http://schemas.microsoft.com/office/drawing/2014/main" xmlns="" val="20000"/>
                    </a:ext>
                  </a:extLst>
                </a:gridCol>
                <a:gridCol w="2971907">
                  <a:extLst>
                    <a:ext uri="{9D8B030D-6E8A-4147-A177-3AD203B41FA5}">
                      <a16:colId xmlns:a16="http://schemas.microsoft.com/office/drawing/2014/main" xmlns="" val="20001"/>
                    </a:ext>
                  </a:extLst>
                </a:gridCol>
                <a:gridCol w="2971907">
                  <a:extLst>
                    <a:ext uri="{9D8B030D-6E8A-4147-A177-3AD203B41FA5}">
                      <a16:colId xmlns:a16="http://schemas.microsoft.com/office/drawing/2014/main" xmlns="" val="20002"/>
                    </a:ext>
                  </a:extLst>
                </a:gridCol>
              </a:tblGrid>
              <a:tr h="849395">
                <a:tc>
                  <a:txBody>
                    <a:bodyPr/>
                    <a:lstStyle/>
                    <a:p>
                      <a:pPr marL="0" marR="0">
                        <a:spcBef>
                          <a:spcPts val="0"/>
                        </a:spcBef>
                        <a:spcAft>
                          <a:spcPts val="0"/>
                        </a:spcAft>
                      </a:pPr>
                      <a:r>
                        <a:rPr lang="en-GB" sz="2000" dirty="0">
                          <a:latin typeface="Arial" pitchFamily="34" charset="0"/>
                          <a:ea typeface="Times New Roman"/>
                          <a:cs typeface="Arial" pitchFamily="34" charset="0"/>
                        </a:rPr>
                        <a:t>What is visual identity?</a:t>
                      </a:r>
                      <a:endParaRPr lang="en-US" sz="2000" dirty="0">
                        <a:latin typeface="Arial" pitchFamily="34" charset="0"/>
                        <a:ea typeface="Times New Roman"/>
                        <a:cs typeface="Arial" pitchFamily="34" charset="0"/>
                      </a:endParaRPr>
                    </a:p>
                  </a:txBody>
                  <a:tcPr marL="40901" marR="409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2000" dirty="0">
                          <a:latin typeface="Arial" pitchFamily="34" charset="0"/>
                          <a:ea typeface="Times New Roman"/>
                          <a:cs typeface="Arial" pitchFamily="34" charset="0"/>
                        </a:rPr>
                        <a:t>The part of a company’s corporate identity that is visual.</a:t>
                      </a:r>
                      <a:endParaRPr lang="en-US" sz="2000" dirty="0">
                        <a:latin typeface="Arial" pitchFamily="34" charset="0"/>
                        <a:ea typeface="Times New Roman"/>
                        <a:cs typeface="Arial" pitchFamily="34" charset="0"/>
                      </a:endParaRPr>
                    </a:p>
                  </a:txBody>
                  <a:tcPr marL="40901" marR="409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2000" dirty="0">
                          <a:latin typeface="Arial" pitchFamily="34" charset="0"/>
                          <a:ea typeface="Times New Roman"/>
                          <a:cs typeface="Arial" pitchFamily="34" charset="0"/>
                        </a:rPr>
                        <a:t>Who are we (who do we want to be)?</a:t>
                      </a:r>
                      <a:endParaRPr lang="en-US" sz="2000" dirty="0">
                        <a:latin typeface="Arial" pitchFamily="34" charset="0"/>
                        <a:ea typeface="Times New Roman"/>
                        <a:cs typeface="Arial" pitchFamily="34" charset="0"/>
                      </a:endParaRPr>
                    </a:p>
                  </a:txBody>
                  <a:tcPr marL="40901" marR="409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415659">
                <a:tc>
                  <a:txBody>
                    <a:bodyPr/>
                    <a:lstStyle/>
                    <a:p>
                      <a:pPr marL="0" marR="0">
                        <a:spcBef>
                          <a:spcPts val="0"/>
                        </a:spcBef>
                        <a:spcAft>
                          <a:spcPts val="0"/>
                        </a:spcAft>
                      </a:pPr>
                      <a:r>
                        <a:rPr lang="en-GB" sz="2000" dirty="0">
                          <a:latin typeface="Arial" pitchFamily="34" charset="0"/>
                          <a:ea typeface="Times New Roman"/>
                          <a:cs typeface="Arial" pitchFamily="34" charset="0"/>
                        </a:rPr>
                        <a:t>What is a design programme?</a:t>
                      </a:r>
                      <a:endParaRPr lang="en-US" sz="2000" dirty="0">
                        <a:latin typeface="Arial" pitchFamily="34" charset="0"/>
                        <a:ea typeface="Times New Roman"/>
                        <a:cs typeface="Arial" pitchFamily="34" charset="0"/>
                      </a:endParaRPr>
                    </a:p>
                  </a:txBody>
                  <a:tcPr marL="40901" marR="409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2000" dirty="0">
                          <a:latin typeface="Arial" pitchFamily="34" charset="0"/>
                          <a:ea typeface="Times New Roman"/>
                          <a:cs typeface="Arial" pitchFamily="34" charset="0"/>
                        </a:rPr>
                        <a:t>A plan that specifies the visual forms that the company will use to present itself.</a:t>
                      </a:r>
                      <a:endParaRPr lang="en-US" sz="2000" dirty="0">
                        <a:latin typeface="Arial" pitchFamily="34" charset="0"/>
                        <a:ea typeface="Times New Roman"/>
                        <a:cs typeface="Arial" pitchFamily="34" charset="0"/>
                      </a:endParaRPr>
                    </a:p>
                  </a:txBody>
                  <a:tcPr marL="40901" marR="409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2000" dirty="0">
                          <a:latin typeface="Arial" pitchFamily="34" charset="0"/>
                          <a:ea typeface="Times New Roman"/>
                          <a:cs typeface="Arial" pitchFamily="34" charset="0"/>
                        </a:rPr>
                        <a:t>Trademarks (name mark, picture mark), typefaces, colours, the fifth element (radiator grille, jingles etc.)</a:t>
                      </a:r>
                      <a:endParaRPr lang="en-US" sz="2000" dirty="0">
                        <a:latin typeface="Arial" pitchFamily="34" charset="0"/>
                        <a:ea typeface="Times New Roman"/>
                        <a:cs typeface="Arial" pitchFamily="34" charset="0"/>
                      </a:endParaRPr>
                    </a:p>
                  </a:txBody>
                  <a:tcPr marL="40901" marR="409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698791">
                <a:tc rowSpan="2">
                  <a:txBody>
                    <a:bodyPr/>
                    <a:lstStyle/>
                    <a:p>
                      <a:pPr marL="0" marR="0">
                        <a:spcBef>
                          <a:spcPts val="0"/>
                        </a:spcBef>
                        <a:spcAft>
                          <a:spcPts val="0"/>
                        </a:spcAft>
                      </a:pPr>
                      <a:r>
                        <a:rPr lang="en-GB" sz="2000" dirty="0">
                          <a:latin typeface="Arial" pitchFamily="34" charset="0"/>
                          <a:ea typeface="Times New Roman"/>
                          <a:cs typeface="Arial" pitchFamily="34" charset="0"/>
                        </a:rPr>
                        <a:t>The goals of a design programme</a:t>
                      </a:r>
                      <a:endParaRPr lang="en-US" sz="2000" dirty="0">
                        <a:latin typeface="Arial" pitchFamily="34" charset="0"/>
                        <a:ea typeface="Times New Roman"/>
                        <a:cs typeface="Arial" pitchFamily="34" charset="0"/>
                      </a:endParaRPr>
                    </a:p>
                  </a:txBody>
                  <a:tcPr marL="40901" marR="409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2000" dirty="0">
                          <a:latin typeface="Arial" pitchFamily="34" charset="0"/>
                          <a:ea typeface="Times New Roman"/>
                          <a:cs typeface="Arial" pitchFamily="34" charset="0"/>
                        </a:rPr>
                        <a:t>External identification</a:t>
                      </a:r>
                      <a:endParaRPr lang="en-US" sz="2000" dirty="0">
                        <a:latin typeface="Arial" pitchFamily="34" charset="0"/>
                        <a:ea typeface="Times New Roman"/>
                        <a:cs typeface="Arial" pitchFamily="34" charset="0"/>
                      </a:endParaRPr>
                    </a:p>
                  </a:txBody>
                  <a:tcPr marL="40901" marR="409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2000" dirty="0">
                          <a:latin typeface="Arial" pitchFamily="34" charset="0"/>
                          <a:ea typeface="Times New Roman"/>
                          <a:cs typeface="Arial" pitchFamily="34" charset="0"/>
                        </a:rPr>
                        <a:t>- Increase visibility</a:t>
                      </a:r>
                      <a:endParaRPr lang="en-US" sz="2000" dirty="0">
                        <a:latin typeface="Arial" pitchFamily="34" charset="0"/>
                        <a:ea typeface="Times New Roman"/>
                        <a:cs typeface="Arial" pitchFamily="34" charset="0"/>
                      </a:endParaRPr>
                    </a:p>
                    <a:p>
                      <a:pPr marL="0" marR="0">
                        <a:spcBef>
                          <a:spcPts val="0"/>
                        </a:spcBef>
                        <a:spcAft>
                          <a:spcPts val="0"/>
                        </a:spcAft>
                      </a:pPr>
                      <a:r>
                        <a:rPr lang="en-GB" sz="2000" dirty="0">
                          <a:latin typeface="Arial" pitchFamily="34" charset="0"/>
                          <a:ea typeface="Times New Roman"/>
                          <a:cs typeface="Arial" pitchFamily="34" charset="0"/>
                        </a:rPr>
                        <a:t>- Improve image (being the sum of all perceptions of the company held by external groups).</a:t>
                      </a:r>
                      <a:endParaRPr lang="en-US" sz="2000" dirty="0">
                        <a:latin typeface="Arial" pitchFamily="34" charset="0"/>
                        <a:ea typeface="Times New Roman"/>
                        <a:cs typeface="Arial" pitchFamily="34" charset="0"/>
                      </a:endParaRPr>
                    </a:p>
                  </a:txBody>
                  <a:tcPr marL="40901" marR="409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108254">
                <a:tc vMerge="1">
                  <a:txBody>
                    <a:bodyPr/>
                    <a:lstStyle/>
                    <a:p>
                      <a:endParaRPr lang="en-US"/>
                    </a:p>
                  </a:txBody>
                  <a:tcPr/>
                </a:tc>
                <a:tc>
                  <a:txBody>
                    <a:bodyPr/>
                    <a:lstStyle/>
                    <a:p>
                      <a:pPr marL="0" marR="0">
                        <a:spcBef>
                          <a:spcPts val="0"/>
                        </a:spcBef>
                        <a:spcAft>
                          <a:spcPts val="0"/>
                        </a:spcAft>
                      </a:pPr>
                      <a:r>
                        <a:rPr lang="en-GB" sz="2000" dirty="0">
                          <a:latin typeface="Arial" pitchFamily="34" charset="0"/>
                          <a:ea typeface="Times New Roman"/>
                          <a:cs typeface="Arial" pitchFamily="34" charset="0"/>
                        </a:rPr>
                        <a:t>Internal identification</a:t>
                      </a:r>
                      <a:endParaRPr lang="en-US" sz="2000" dirty="0">
                        <a:latin typeface="Arial" pitchFamily="34" charset="0"/>
                        <a:ea typeface="Times New Roman"/>
                        <a:cs typeface="Arial" pitchFamily="34" charset="0"/>
                      </a:endParaRPr>
                    </a:p>
                  </a:txBody>
                  <a:tcPr marL="40901" marR="409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2000" dirty="0">
                          <a:latin typeface="Arial" pitchFamily="34" charset="0"/>
                          <a:ea typeface="Times New Roman"/>
                          <a:cs typeface="Arial" pitchFamily="34" charset="0"/>
                        </a:rPr>
                        <a:t>- Increase motivation and loyalty</a:t>
                      </a:r>
                      <a:endParaRPr lang="en-US" sz="2000" dirty="0">
                        <a:latin typeface="Arial" pitchFamily="34" charset="0"/>
                        <a:ea typeface="Times New Roman"/>
                        <a:cs typeface="Arial" pitchFamily="34" charset="0"/>
                      </a:endParaRPr>
                    </a:p>
                  </a:txBody>
                  <a:tcPr marL="40901" marR="409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6" name="Pladsholder til dato 5"/>
          <p:cNvSpPr>
            <a:spLocks noGrp="1"/>
          </p:cNvSpPr>
          <p:nvPr>
            <p:ph type="dt" sz="half" idx="10"/>
          </p:nvPr>
        </p:nvSpPr>
        <p:spPr/>
        <p:txBody>
          <a:bodyPr/>
          <a:lstStyle/>
          <a:p>
            <a:fld id="{D7EB2CD4-5155-418E-9663-B19610B3CF7E}" type="datetime3">
              <a:rPr lang="en-US" smtClean="0"/>
              <a:t>1 October 2018</a:t>
            </a:fld>
            <a:endParaRPr lang="en-US"/>
          </a:p>
        </p:txBody>
      </p:sp>
      <p:sp>
        <p:nvSpPr>
          <p:cNvPr id="7" name="Pladsholder til diasnummer 6"/>
          <p:cNvSpPr>
            <a:spLocks noGrp="1"/>
          </p:cNvSpPr>
          <p:nvPr>
            <p:ph type="sldNum" sz="quarter" idx="12"/>
          </p:nvPr>
        </p:nvSpPr>
        <p:spPr/>
        <p:txBody>
          <a:bodyPr/>
          <a:lstStyle/>
          <a:p>
            <a:fld id="{C340DBA5-F823-4B9E-ACF1-522F50B5F2FA}" type="slidenum">
              <a:rPr lang="en-US" smtClean="0"/>
              <a:pPr/>
              <a:t>29</a:t>
            </a:fld>
            <a:endParaRPr lang="en-US"/>
          </a:p>
        </p:txBody>
      </p:sp>
      <p:sp>
        <p:nvSpPr>
          <p:cNvPr id="8" name="Pladsholder til sidefod 7"/>
          <p:cNvSpPr>
            <a:spLocks noGrp="1"/>
          </p:cNvSpPr>
          <p:nvPr>
            <p:ph type="ftr" sz="quarter" idx="11"/>
          </p:nvPr>
        </p:nvSpPr>
        <p:spPr/>
        <p:txBody>
          <a:bodyPr/>
          <a:lstStyle/>
          <a:p>
            <a:r>
              <a:rPr lang="nn-NO" smtClean="0"/>
              <a:t>18 ikek 4 - Branding, Visuel identitet og Kulturens dimesioner</a:t>
            </a:r>
            <a:endParaRPr lang="en-US"/>
          </a:p>
        </p:txBody>
      </p:sp>
      <p:sp>
        <p:nvSpPr>
          <p:cNvPr id="9" name="Pladsholder til indhold 8"/>
          <p:cNvSpPr>
            <a:spLocks noGrp="1"/>
          </p:cNvSpPr>
          <p:nvPr>
            <p:ph idx="1"/>
          </p:nvPr>
        </p:nvSpPr>
        <p:spPr>
          <a:xfrm>
            <a:off x="395536" y="343197"/>
            <a:ext cx="8229600" cy="4525963"/>
          </a:xfrm>
        </p:spPr>
        <p:txBody>
          <a:bodyPr/>
          <a:lstStyle/>
          <a:p>
            <a:r>
              <a:rPr lang="en-US" dirty="0" err="1" smtClean="0"/>
              <a:t>Visuel</a:t>
            </a:r>
            <a:r>
              <a:rPr lang="en-US" dirty="0" smtClean="0"/>
              <a:t> </a:t>
            </a:r>
            <a:r>
              <a:rPr lang="en-US" dirty="0" err="1" smtClean="0"/>
              <a:t>identitet</a:t>
            </a:r>
            <a:r>
              <a:rPr lang="en-US" dirty="0" smtClean="0"/>
              <a:t> </a:t>
            </a:r>
            <a:r>
              <a:rPr lang="da-DK" sz="2400" dirty="0"/>
              <a:t>Mollerup: Marks of </a:t>
            </a:r>
            <a:r>
              <a:rPr lang="da-DK" sz="2400" dirty="0" smtClean="0"/>
              <a:t>excellence</a:t>
            </a:r>
            <a:endParaRPr lang="da-DK" sz="2400"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4"/>
          <p:cNvSpPr>
            <a:spLocks noGrp="1"/>
          </p:cNvSpPr>
          <p:nvPr>
            <p:ph type="ftr" sz="quarter" idx="11"/>
          </p:nvPr>
        </p:nvSpPr>
        <p:spPr/>
        <p:txBody>
          <a:bodyPr/>
          <a:lstStyle/>
          <a:p>
            <a:r>
              <a:rPr lang="nn-NO" smtClean="0"/>
              <a:t>18 ikek 4 - Branding, Visuel identitet og Kulturens dimesioner</a:t>
            </a:r>
            <a:endParaRPr lang="en-US" dirty="0"/>
          </a:p>
        </p:txBody>
      </p:sp>
      <p:sp>
        <p:nvSpPr>
          <p:cNvPr id="14339" name="Rectangle 3"/>
          <p:cNvSpPr>
            <a:spLocks noGrp="1" noChangeArrowheads="1"/>
          </p:cNvSpPr>
          <p:nvPr>
            <p:ph type="body" idx="1"/>
          </p:nvPr>
        </p:nvSpPr>
        <p:spPr>
          <a:xfrm>
            <a:off x="2483768" y="1196752"/>
            <a:ext cx="6077271" cy="2352595"/>
          </a:xfrm>
        </p:spPr>
        <p:txBody>
          <a:bodyPr/>
          <a:lstStyle/>
          <a:p>
            <a:pPr marL="0" indent="0">
              <a:lnSpc>
                <a:spcPct val="90000"/>
              </a:lnSpc>
              <a:buNone/>
            </a:pPr>
            <a:r>
              <a:rPr lang="en-GB" sz="2400" dirty="0" err="1" smtClean="0"/>
              <a:t>Midlertidige</a:t>
            </a:r>
            <a:r>
              <a:rPr lang="en-GB" sz="2400" dirty="0" smtClean="0"/>
              <a:t> </a:t>
            </a:r>
            <a:r>
              <a:rPr lang="en-GB" sz="2400" dirty="0" err="1" smtClean="0"/>
              <a:t>kulturgrupper</a:t>
            </a:r>
            <a:endParaRPr lang="en-GB" sz="2400" dirty="0" smtClean="0"/>
          </a:p>
          <a:p>
            <a:pPr marL="0" indent="0">
              <a:lnSpc>
                <a:spcPct val="90000"/>
              </a:lnSpc>
              <a:buNone/>
            </a:pPr>
            <a:endParaRPr lang="en-GB" sz="2400" dirty="0"/>
          </a:p>
          <a:p>
            <a:pPr>
              <a:lnSpc>
                <a:spcPct val="90000"/>
              </a:lnSpc>
            </a:pPr>
            <a:r>
              <a:rPr lang="en-GB" sz="2400" dirty="0" err="1" smtClean="0"/>
              <a:t>Hvor</a:t>
            </a:r>
            <a:r>
              <a:rPr lang="en-GB" sz="2400" dirty="0" smtClean="0"/>
              <a:t> </a:t>
            </a:r>
            <a:r>
              <a:rPr lang="en-GB" sz="2400" dirty="0" err="1" smtClean="0"/>
              <a:t>lykkelige</a:t>
            </a:r>
            <a:r>
              <a:rPr lang="en-GB" sz="2400" dirty="0" smtClean="0"/>
              <a:t> </a:t>
            </a:r>
            <a:r>
              <a:rPr lang="en-GB" sz="2400" dirty="0" err="1" smtClean="0"/>
              <a:t>er</a:t>
            </a:r>
            <a:r>
              <a:rPr lang="en-GB" sz="2400" dirty="0" smtClean="0"/>
              <a:t> folk </a:t>
            </a:r>
            <a:r>
              <a:rPr lang="en-GB" sz="2400" dirty="0" err="1" smtClean="0"/>
              <a:t>i</a:t>
            </a:r>
            <a:r>
              <a:rPr lang="en-GB" sz="2400" dirty="0" smtClean="0"/>
              <a:t> </a:t>
            </a:r>
            <a:r>
              <a:rPr lang="en-GB" sz="2400" dirty="0" err="1" smtClean="0"/>
              <a:t>jeres</a:t>
            </a:r>
            <a:r>
              <a:rPr lang="en-GB" sz="2400" dirty="0" smtClean="0"/>
              <a:t> ‘</a:t>
            </a:r>
            <a:r>
              <a:rPr lang="en-GB" sz="2400" dirty="0" err="1" smtClean="0"/>
              <a:t>synopsisland</a:t>
            </a:r>
            <a:r>
              <a:rPr lang="en-GB" sz="2400" dirty="0" smtClean="0"/>
              <a:t>’? </a:t>
            </a:r>
            <a:r>
              <a:rPr lang="en-GB" sz="2400" dirty="0" err="1" smtClean="0"/>
              <a:t>Tjek</a:t>
            </a:r>
            <a:r>
              <a:rPr lang="en-GB" sz="2400" dirty="0" smtClean="0"/>
              <a:t> </a:t>
            </a:r>
            <a:r>
              <a:rPr lang="en-GB" sz="2400" dirty="0" err="1" smtClean="0"/>
              <a:t>nettet</a:t>
            </a:r>
            <a:r>
              <a:rPr lang="en-GB" sz="2400" dirty="0" smtClean="0"/>
              <a:t> </a:t>
            </a:r>
            <a:r>
              <a:rPr lang="en-GB" sz="2400" dirty="0" err="1" smtClean="0"/>
              <a:t>og</a:t>
            </a:r>
            <a:r>
              <a:rPr lang="en-GB" sz="2400" dirty="0" smtClean="0"/>
              <a:t> </a:t>
            </a:r>
            <a:r>
              <a:rPr lang="en-GB" sz="2400" dirty="0" err="1" smtClean="0"/>
              <a:t>kommentér</a:t>
            </a:r>
            <a:r>
              <a:rPr lang="en-GB" sz="2400" dirty="0" smtClean="0"/>
              <a:t>.</a:t>
            </a:r>
          </a:p>
          <a:p>
            <a:pPr>
              <a:lnSpc>
                <a:spcPct val="90000"/>
              </a:lnSpc>
            </a:pPr>
            <a:endParaRPr lang="en-GB" sz="2400" dirty="0" smtClean="0"/>
          </a:p>
          <a:p>
            <a:pPr>
              <a:lnSpc>
                <a:spcPct val="90000"/>
              </a:lnSpc>
            </a:pPr>
            <a:r>
              <a:rPr lang="en-GB" sz="2400" dirty="0" err="1"/>
              <a:t>Hvilke</a:t>
            </a:r>
            <a:r>
              <a:rPr lang="en-GB" sz="2400" dirty="0"/>
              <a:t> </a:t>
            </a:r>
            <a:r>
              <a:rPr lang="en-GB" sz="2400" dirty="0" err="1"/>
              <a:t>trin</a:t>
            </a:r>
            <a:r>
              <a:rPr lang="en-GB" sz="2400" dirty="0"/>
              <a:t> </a:t>
            </a:r>
            <a:r>
              <a:rPr lang="en-GB" sz="2400" dirty="0" err="1"/>
              <a:t>til</a:t>
            </a:r>
            <a:r>
              <a:rPr lang="en-GB" sz="2400" dirty="0"/>
              <a:t> </a:t>
            </a:r>
            <a:r>
              <a:rPr lang="en-GB" sz="2400" dirty="0" err="1"/>
              <a:t>fiasko</a:t>
            </a:r>
            <a:r>
              <a:rPr lang="en-GB" sz="2400" dirty="0"/>
              <a:t> </a:t>
            </a:r>
            <a:r>
              <a:rPr lang="en-GB" sz="2400" dirty="0" err="1"/>
              <a:t>i</a:t>
            </a:r>
            <a:r>
              <a:rPr lang="en-GB" sz="2400" dirty="0"/>
              <a:t> </a:t>
            </a:r>
            <a:r>
              <a:rPr lang="en-GB" sz="2400" dirty="0" err="1" smtClean="0"/>
              <a:t>samarbejdet</a:t>
            </a:r>
            <a:r>
              <a:rPr lang="en-GB" sz="2400" dirty="0" smtClean="0"/>
              <a:t> med </a:t>
            </a:r>
            <a:r>
              <a:rPr lang="en-GB" sz="2400" dirty="0" err="1" smtClean="0"/>
              <a:t>synopsislandet</a:t>
            </a:r>
            <a:r>
              <a:rPr lang="en-GB" sz="2400" dirty="0" smtClean="0"/>
              <a:t> </a:t>
            </a:r>
            <a:r>
              <a:rPr lang="en-GB" sz="2400" dirty="0" err="1" smtClean="0"/>
              <a:t>mener</a:t>
            </a:r>
            <a:r>
              <a:rPr lang="en-GB" sz="2400" dirty="0" smtClean="0"/>
              <a:t> I </a:t>
            </a:r>
            <a:r>
              <a:rPr lang="en-GB" sz="2400" dirty="0" err="1"/>
              <a:t>er</a:t>
            </a:r>
            <a:r>
              <a:rPr lang="en-GB" sz="2400" dirty="0"/>
              <a:t> </a:t>
            </a:r>
            <a:r>
              <a:rPr lang="en-GB" sz="2400" dirty="0" smtClean="0"/>
              <a:t>de </a:t>
            </a:r>
            <a:r>
              <a:rPr lang="en-GB" sz="2400" dirty="0" err="1" smtClean="0"/>
              <a:t>mest</a:t>
            </a:r>
            <a:r>
              <a:rPr lang="en-GB" sz="2400" dirty="0" smtClean="0"/>
              <a:t> </a:t>
            </a:r>
            <a:r>
              <a:rPr lang="en-GB" sz="2400" dirty="0" err="1" smtClean="0"/>
              <a:t>farlige</a:t>
            </a:r>
            <a:r>
              <a:rPr lang="en-GB" sz="2400" dirty="0" smtClean="0"/>
              <a:t>?</a:t>
            </a:r>
          </a:p>
          <a:p>
            <a:pPr>
              <a:lnSpc>
                <a:spcPct val="90000"/>
              </a:lnSpc>
            </a:pPr>
            <a:endParaRPr lang="en-GB" sz="2400" dirty="0"/>
          </a:p>
          <a:p>
            <a:pPr>
              <a:lnSpc>
                <a:spcPct val="90000"/>
              </a:lnSpc>
            </a:pPr>
            <a:r>
              <a:rPr lang="da-DK" sz="2400" dirty="0">
                <a:ea typeface="Calibri" pitchFamily="34" charset="0"/>
                <a:cs typeface="Arial" pitchFamily="34" charset="0"/>
              </a:rPr>
              <a:t>Skitsér et </a:t>
            </a:r>
            <a:r>
              <a:rPr lang="da-DK" sz="2400" dirty="0">
                <a:cs typeface="Arial" pitchFamily="34" charset="0"/>
              </a:rPr>
              <a:t>operationel landebrief </a:t>
            </a:r>
            <a:r>
              <a:rPr lang="da-DK" sz="2400" dirty="0" smtClean="0">
                <a:cs typeface="Arial" pitchFamily="34" charset="0"/>
              </a:rPr>
              <a:t>af </a:t>
            </a:r>
            <a:r>
              <a:rPr lang="en-GB" sz="2400" dirty="0" err="1" smtClean="0"/>
              <a:t>synopsiskulturen</a:t>
            </a:r>
            <a:r>
              <a:rPr lang="en-GB" sz="2400" dirty="0" smtClean="0"/>
              <a:t> </a:t>
            </a:r>
            <a:endParaRPr lang="da-DK" sz="2400" dirty="0">
              <a:cs typeface="Arial" pitchFamily="34" charset="0"/>
            </a:endParaRPr>
          </a:p>
          <a:p>
            <a:pPr>
              <a:lnSpc>
                <a:spcPct val="90000"/>
              </a:lnSpc>
            </a:pPr>
            <a:endParaRPr lang="en-GB" sz="2400" dirty="0" smtClean="0"/>
          </a:p>
        </p:txBody>
      </p:sp>
      <p:sp>
        <p:nvSpPr>
          <p:cNvPr id="4" name="Pladsholder til dato 3"/>
          <p:cNvSpPr>
            <a:spLocks noGrp="1"/>
          </p:cNvSpPr>
          <p:nvPr>
            <p:ph type="dt" sz="half" idx="10"/>
          </p:nvPr>
        </p:nvSpPr>
        <p:spPr/>
        <p:txBody>
          <a:bodyPr/>
          <a:lstStyle/>
          <a:p>
            <a:fld id="{C7E50CD5-2831-4F38-8707-C66EB0FFE82E}"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C340DBA5-F823-4B9E-ACF1-522F50B5F2FA}" type="slidenum">
              <a:rPr lang="en-US" smtClean="0"/>
              <a:pPr/>
              <a:t>3</a:t>
            </a:fld>
            <a:endParaRPr lang="en-US"/>
          </a:p>
        </p:txBody>
      </p:sp>
      <p:sp>
        <p:nvSpPr>
          <p:cNvPr id="7" name="Tekstboks 5"/>
          <p:cNvSpPr txBox="1"/>
          <p:nvPr/>
        </p:nvSpPr>
        <p:spPr>
          <a:xfrm>
            <a:off x="35496" y="2095454"/>
            <a:ext cx="2088232" cy="2959272"/>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solidFill>
                  <a:srgbClr val="FF0000"/>
                </a:solidFill>
                <a:latin typeface="+mj-lt"/>
                <a:cs typeface="Arial" pitchFamily="34" charset="0"/>
              </a:rPr>
              <a:t>Opsamling</a:t>
            </a:r>
            <a:endParaRPr lang="en-GB" dirty="0" smtClean="0">
              <a:solidFill>
                <a:srgbClr val="FF0000"/>
              </a:solidFill>
              <a:latin typeface="+mj-lt"/>
              <a:cs typeface="Arial" pitchFamily="34" charset="0"/>
            </a:endParaRPr>
          </a:p>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Gruppeopgave</a:t>
            </a:r>
          </a:p>
        </p:txBody>
      </p:sp>
    </p:spTree>
    <p:extLst>
      <p:ext uri="{BB962C8B-B14F-4D97-AF65-F5344CB8AC3E}">
        <p14:creationId xmlns:p14="http://schemas.microsoft.com/office/powerpoint/2010/main" val="15599943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2051720" y="260648"/>
            <a:ext cx="6677914" cy="5976664"/>
          </a:xfrm>
        </p:spPr>
        <p:txBody>
          <a:bodyPr>
            <a:normAutofit/>
          </a:bodyPr>
          <a:lstStyle/>
          <a:p>
            <a:pPr>
              <a:lnSpc>
                <a:spcPct val="80000"/>
              </a:lnSpc>
              <a:buNone/>
            </a:pPr>
            <a:r>
              <a:rPr lang="da-DK" sz="2400" b="1" dirty="0" smtClean="0">
                <a:latin typeface="Arial" panose="020B0604020202020204" pitchFamily="34" charset="0"/>
                <a:cs typeface="Arial" panose="020B0604020202020204" pitchFamily="34" charset="0"/>
              </a:rPr>
              <a:t>Mollerup: Marks of excellence </a:t>
            </a:r>
          </a:p>
          <a:p>
            <a:pPr>
              <a:lnSpc>
                <a:spcPct val="80000"/>
              </a:lnSpc>
              <a:buNone/>
            </a:pPr>
            <a:r>
              <a:rPr lang="da-DK" sz="2400" dirty="0" smtClean="0">
                <a:latin typeface="Arial" panose="020B0604020202020204" pitchFamily="34" charset="0"/>
                <a:cs typeface="Arial" panose="020B0604020202020204" pitchFamily="34" charset="0"/>
              </a:rPr>
              <a:t>Visuel Identitet:</a:t>
            </a:r>
          </a:p>
          <a:p>
            <a:pPr>
              <a:lnSpc>
                <a:spcPct val="80000"/>
              </a:lnSpc>
              <a:buFontTx/>
              <a:buNone/>
            </a:pPr>
            <a:endParaRPr lang="en-US" sz="2400" dirty="0" smtClean="0">
              <a:latin typeface="Arial" panose="020B0604020202020204" pitchFamily="34" charset="0"/>
              <a:cs typeface="Arial" panose="020B0604020202020204" pitchFamily="34" charset="0"/>
            </a:endParaRPr>
          </a:p>
          <a:p>
            <a:pPr>
              <a:lnSpc>
                <a:spcPct val="80000"/>
              </a:lnSpc>
              <a:buNone/>
            </a:pPr>
            <a:r>
              <a:rPr lang="en-US" sz="2400" dirty="0" err="1" smtClean="0">
                <a:latin typeface="Arial" panose="020B0604020202020204" pitchFamily="34" charset="0"/>
                <a:cs typeface="Arial" panose="020B0604020202020204" pitchFamily="34" charset="0"/>
              </a:rPr>
              <a:t>Eksplicit</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dimension:</a:t>
            </a:r>
          </a:p>
          <a:p>
            <a:pPr>
              <a:lnSpc>
                <a:spcPct val="80000"/>
              </a:lnSpc>
              <a:buNone/>
            </a:pPr>
            <a:r>
              <a:rPr lang="en-US" sz="2400" dirty="0" err="1">
                <a:latin typeface="Arial" panose="020B0604020202020204" pitchFamily="34" charset="0"/>
                <a:cs typeface="Arial" panose="020B0604020202020204" pitchFamily="34" charset="0"/>
              </a:rPr>
              <a:t>Visuel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identitet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navn</a:t>
            </a:r>
            <a:r>
              <a:rPr lang="en-US" sz="2400" dirty="0">
                <a:latin typeface="Arial" panose="020B0604020202020204" pitchFamily="34" charset="0"/>
                <a:cs typeface="Arial" panose="020B0604020202020204" pitchFamily="34" charset="0"/>
              </a:rPr>
              <a:t>, logo, </a:t>
            </a:r>
            <a:r>
              <a:rPr lang="en-US" sz="2400" dirty="0" err="1">
                <a:latin typeface="Arial" panose="020B0604020202020204" pitchFamily="34" charset="0"/>
                <a:cs typeface="Arial" panose="020B0604020202020204" pitchFamily="34" charset="0"/>
              </a:rPr>
              <a:t>farver</a:t>
            </a:r>
            <a:r>
              <a:rPr lang="en-US" sz="2400" dirty="0">
                <a:latin typeface="Arial" panose="020B0604020202020204" pitchFamily="34" charset="0"/>
                <a:cs typeface="Arial" panose="020B0604020202020204" pitchFamily="34" charset="0"/>
              </a:rPr>
              <a:t>, </a:t>
            </a:r>
            <a:endParaRPr lang="da-DK" dirty="0" smtClean="0"/>
          </a:p>
          <a:p>
            <a:pPr>
              <a:lnSpc>
                <a:spcPct val="80000"/>
              </a:lnSpc>
              <a:buNone/>
            </a:pPr>
            <a:endParaRPr lang="en-US" sz="2400" dirty="0"/>
          </a:p>
        </p:txBody>
      </p:sp>
      <p:sp>
        <p:nvSpPr>
          <p:cNvPr id="4" name="Pladsholder til dato 3"/>
          <p:cNvSpPr>
            <a:spLocks noGrp="1"/>
          </p:cNvSpPr>
          <p:nvPr>
            <p:ph type="dt" sz="half" idx="10"/>
          </p:nvPr>
        </p:nvSpPr>
        <p:spPr/>
        <p:txBody>
          <a:bodyPr/>
          <a:lstStyle/>
          <a:p>
            <a:fld id="{A0806C6F-B825-4E94-B01F-D0FBEADCD926}"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C340DBA5-F823-4B9E-ACF1-522F50B5F2FA}" type="slidenum">
              <a:rPr lang="en-US" smtClean="0"/>
              <a:pPr/>
              <a:t>30</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
        <p:nvSpPr>
          <p:cNvPr id="7" name="Tekstboks 6"/>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latin typeface="+mj-lt"/>
              </a:rPr>
              <a:t>Branding</a:t>
            </a:r>
          </a:p>
          <a:p>
            <a:pPr marL="0" lvl="0" indent="0" fontAlgn="auto">
              <a:lnSpc>
                <a:spcPct val="115000"/>
              </a:lnSpc>
              <a:spcBef>
                <a:spcPts val="0"/>
              </a:spcBef>
              <a:spcAft>
                <a:spcPts val="0"/>
              </a:spcAft>
              <a:buNone/>
              <a:defRPr/>
            </a:pPr>
            <a:r>
              <a:rPr lang="da-DK" dirty="0" smtClean="0">
                <a:solidFill>
                  <a:srgbClr val="FF0000"/>
                </a:solidFill>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spTree>
    <p:extLst>
      <p:ext uri="{BB962C8B-B14F-4D97-AF65-F5344CB8AC3E}">
        <p14:creationId xmlns:p14="http://schemas.microsoft.com/office/powerpoint/2010/main" val="162512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orange"/>
          <p:cNvPicPr>
            <a:picLocks noChangeAspect="1" noChangeArrowheads="1"/>
          </p:cNvPicPr>
          <p:nvPr/>
        </p:nvPicPr>
        <p:blipFill>
          <a:blip r:embed="rId2" cstate="print"/>
          <a:srcRect/>
          <a:stretch>
            <a:fillRect/>
          </a:stretch>
        </p:blipFill>
        <p:spPr bwMode="auto">
          <a:xfrm>
            <a:off x="-1655763" y="0"/>
            <a:ext cx="10799763" cy="7291388"/>
          </a:xfrm>
          <a:prstGeom prst="rect">
            <a:avLst/>
          </a:prstGeom>
          <a:noFill/>
        </p:spPr>
      </p:pic>
      <p:pic>
        <p:nvPicPr>
          <p:cNvPr id="8195" name="Picture 3"/>
          <p:cNvPicPr>
            <a:picLocks noChangeAspect="1" noChangeArrowheads="1"/>
          </p:cNvPicPr>
          <p:nvPr/>
        </p:nvPicPr>
        <p:blipFill>
          <a:blip r:embed="rId3" cstate="print"/>
          <a:srcRect l="4297" t="10052" r="91406" b="85260"/>
          <a:stretch>
            <a:fillRect/>
          </a:stretch>
        </p:blipFill>
        <p:spPr bwMode="auto">
          <a:xfrm rot="-21600000">
            <a:off x="8027988" y="2997200"/>
            <a:ext cx="1295400" cy="1060450"/>
          </a:xfrm>
          <a:prstGeom prst="rect">
            <a:avLst/>
          </a:prstGeom>
          <a:noFill/>
          <a:ln w="9525">
            <a:noFill/>
            <a:miter lim="800000"/>
            <a:headEnd/>
            <a:tailEnd/>
          </a:ln>
          <a:effectLst/>
        </p:spPr>
      </p:pic>
      <p:sp>
        <p:nvSpPr>
          <p:cNvPr id="4" name="Pladsholder til dato 3"/>
          <p:cNvSpPr>
            <a:spLocks noGrp="1"/>
          </p:cNvSpPr>
          <p:nvPr>
            <p:ph type="dt" sz="half" idx="10"/>
          </p:nvPr>
        </p:nvSpPr>
        <p:spPr/>
        <p:txBody>
          <a:bodyPr/>
          <a:lstStyle/>
          <a:p>
            <a:fld id="{6F23C6BA-B1D7-4406-8286-DED62027FA77}"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C340DBA5-F823-4B9E-ACF1-522F50B5F2FA}" type="slidenum">
              <a:rPr lang="en-US" smtClean="0"/>
              <a:pPr/>
              <a:t>31</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a:ln w="9525">
            <a:noFill/>
            <a:miter lim="800000"/>
            <a:headEnd/>
            <a:tailEnd/>
          </a:ln>
          <a:effectLst/>
        </p:spPr>
      </p:pic>
      <p:sp>
        <p:nvSpPr>
          <p:cNvPr id="5" name="Pladsholder til dato 4"/>
          <p:cNvSpPr>
            <a:spLocks noGrp="1"/>
          </p:cNvSpPr>
          <p:nvPr>
            <p:ph type="dt" sz="half" idx="10"/>
          </p:nvPr>
        </p:nvSpPr>
        <p:spPr/>
        <p:txBody>
          <a:bodyPr/>
          <a:lstStyle/>
          <a:p>
            <a:fld id="{B1C9F0FE-FC83-4312-AA72-11468FE5FFF2}" type="datetime3">
              <a:rPr lang="en-US" smtClean="0"/>
              <a:t>1 October 2018</a:t>
            </a:fld>
            <a:endParaRPr lang="en-US"/>
          </a:p>
        </p:txBody>
      </p:sp>
      <p:sp>
        <p:nvSpPr>
          <p:cNvPr id="6" name="Pladsholder til diasnummer 5"/>
          <p:cNvSpPr>
            <a:spLocks noGrp="1"/>
          </p:cNvSpPr>
          <p:nvPr>
            <p:ph type="sldNum" sz="quarter" idx="12"/>
          </p:nvPr>
        </p:nvSpPr>
        <p:spPr/>
        <p:txBody>
          <a:bodyPr/>
          <a:lstStyle/>
          <a:p>
            <a:fld id="{C340DBA5-F823-4B9E-ACF1-522F50B5F2FA}" type="slidenum">
              <a:rPr lang="en-US" smtClean="0"/>
              <a:pPr/>
              <a:t>32</a:t>
            </a:fld>
            <a:endParaRPr lang="en-US"/>
          </a:p>
        </p:txBody>
      </p:sp>
      <p:sp>
        <p:nvSpPr>
          <p:cNvPr id="7" name="Pladsholder til sidefod 6"/>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en-US"/>
          </a:p>
        </p:txBody>
      </p:sp>
      <p:sp>
        <p:nvSpPr>
          <p:cNvPr id="11267" name="Rectangle 3"/>
          <p:cNvSpPr>
            <a:spLocks noGrp="1" noChangeArrowheads="1"/>
          </p:cNvSpPr>
          <p:nvPr>
            <p:ph type="body" idx="1"/>
          </p:nvPr>
        </p:nvSpPr>
        <p:spPr/>
        <p:txBody>
          <a:bodyPr/>
          <a:lstStyle/>
          <a:p>
            <a:endParaRPr lang="en-US"/>
          </a:p>
        </p:txBody>
      </p:sp>
      <p:pic>
        <p:nvPicPr>
          <p:cNvPr id="11268" name="Picture 4" descr="Try the FT for 4 weeks, RISK-FREE"/>
          <p:cNvPicPr>
            <a:picLocks noChangeAspect="1" noChangeArrowheads="1"/>
          </p:cNvPicPr>
          <p:nvPr/>
        </p:nvPicPr>
        <p:blipFill>
          <a:blip r:embed="rId2" cstate="print"/>
          <a:srcRect l="10173" r="86218" b="90051"/>
          <a:stretch>
            <a:fillRect/>
          </a:stretch>
        </p:blipFill>
        <p:spPr bwMode="auto">
          <a:xfrm>
            <a:off x="0" y="0"/>
            <a:ext cx="9144000" cy="6875463"/>
          </a:xfrm>
          <a:prstGeom prst="rect">
            <a:avLst/>
          </a:prstGeom>
          <a:noFill/>
        </p:spPr>
      </p:pic>
      <p:pic>
        <p:nvPicPr>
          <p:cNvPr id="11269" name="Picture 5" descr="Try the FT for 4 weeks, RISK-FREE"/>
          <p:cNvPicPr>
            <a:picLocks noChangeAspect="1" noChangeArrowheads="1"/>
          </p:cNvPicPr>
          <p:nvPr/>
        </p:nvPicPr>
        <p:blipFill rotWithShape="1">
          <a:blip r:embed="rId2" cstate="print"/>
          <a:srcRect b="26256"/>
          <a:stretch/>
        </p:blipFill>
        <p:spPr bwMode="auto">
          <a:xfrm>
            <a:off x="755650" y="332657"/>
            <a:ext cx="7439025" cy="1496144"/>
          </a:xfrm>
          <a:prstGeom prst="rect">
            <a:avLst/>
          </a:prstGeom>
          <a:noFill/>
        </p:spPr>
      </p:pic>
      <p:pic>
        <p:nvPicPr>
          <p:cNvPr id="11270" name="Picture 6" descr="2001-11-le-figaro-economie"/>
          <p:cNvPicPr>
            <a:picLocks noChangeAspect="1" noChangeArrowheads="1"/>
          </p:cNvPicPr>
          <p:nvPr/>
        </p:nvPicPr>
        <p:blipFill>
          <a:blip r:embed="rId3" cstate="print"/>
          <a:srcRect l="2971" t="1826" r="3909" b="78827"/>
          <a:stretch>
            <a:fillRect/>
          </a:stretch>
        </p:blipFill>
        <p:spPr bwMode="auto">
          <a:xfrm>
            <a:off x="1188243" y="1960439"/>
            <a:ext cx="6767513" cy="1512887"/>
          </a:xfrm>
          <a:prstGeom prst="rect">
            <a:avLst/>
          </a:prstGeom>
          <a:noFill/>
        </p:spPr>
      </p:pic>
      <p:sp>
        <p:nvSpPr>
          <p:cNvPr id="7" name="Pladsholder til dato 6"/>
          <p:cNvSpPr>
            <a:spLocks noGrp="1"/>
          </p:cNvSpPr>
          <p:nvPr>
            <p:ph type="dt" sz="half" idx="10"/>
          </p:nvPr>
        </p:nvSpPr>
        <p:spPr/>
        <p:txBody>
          <a:bodyPr/>
          <a:lstStyle/>
          <a:p>
            <a:fld id="{0EA05699-356C-475C-8106-97C0F1EDC9DC}" type="datetime3">
              <a:rPr lang="en-US" smtClean="0"/>
              <a:t>1 October 2018</a:t>
            </a:fld>
            <a:endParaRPr lang="en-US"/>
          </a:p>
        </p:txBody>
      </p:sp>
      <p:sp>
        <p:nvSpPr>
          <p:cNvPr id="8" name="Pladsholder til diasnummer 7"/>
          <p:cNvSpPr>
            <a:spLocks noGrp="1"/>
          </p:cNvSpPr>
          <p:nvPr>
            <p:ph type="sldNum" sz="quarter" idx="12"/>
          </p:nvPr>
        </p:nvSpPr>
        <p:spPr/>
        <p:txBody>
          <a:bodyPr/>
          <a:lstStyle/>
          <a:p>
            <a:fld id="{C340DBA5-F823-4B9E-ACF1-522F50B5F2FA}" type="slidenum">
              <a:rPr lang="en-US" smtClean="0"/>
              <a:pPr/>
              <a:t>33</a:t>
            </a:fld>
            <a:endParaRPr lang="en-US"/>
          </a:p>
        </p:txBody>
      </p:sp>
      <p:sp>
        <p:nvSpPr>
          <p:cNvPr id="9" name="Pladsholder til sidefod 8"/>
          <p:cNvSpPr>
            <a:spLocks noGrp="1"/>
          </p:cNvSpPr>
          <p:nvPr>
            <p:ph type="ftr" sz="quarter" idx="11"/>
          </p:nvPr>
        </p:nvSpPr>
        <p:spPr/>
        <p:txBody>
          <a:bodyPr/>
          <a:lstStyle/>
          <a:p>
            <a:r>
              <a:rPr lang="nn-NO" smtClean="0"/>
              <a:t>18 ikek 4 - Branding, Visuel identitet og Kulturens dimesioner</a:t>
            </a:r>
            <a:endParaRPr lang="en-US"/>
          </a:p>
        </p:txBody>
      </p:sp>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576" t="10376" r="22935" b="57869"/>
          <a:stretch/>
        </p:blipFill>
        <p:spPr bwMode="auto">
          <a:xfrm>
            <a:off x="-36512" y="3645024"/>
            <a:ext cx="9161218" cy="2591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4105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aersk copy"/>
          <p:cNvPicPr>
            <a:picLocks noChangeAspect="1" noChangeArrowheads="1"/>
          </p:cNvPicPr>
          <p:nvPr/>
        </p:nvPicPr>
        <p:blipFill>
          <a:blip r:embed="rId2" cstate="print"/>
          <a:srcRect/>
          <a:stretch>
            <a:fillRect/>
          </a:stretch>
        </p:blipFill>
        <p:spPr bwMode="auto">
          <a:xfrm>
            <a:off x="0" y="-307975"/>
            <a:ext cx="9144000" cy="7473950"/>
          </a:xfrm>
          <a:prstGeom prst="rect">
            <a:avLst/>
          </a:prstGeom>
          <a:noFill/>
        </p:spPr>
      </p:pic>
      <p:pic>
        <p:nvPicPr>
          <p:cNvPr id="12291" name="Picture 3" descr="maersk logo"/>
          <p:cNvPicPr>
            <a:picLocks noChangeAspect="1" noChangeArrowheads="1"/>
          </p:cNvPicPr>
          <p:nvPr/>
        </p:nvPicPr>
        <p:blipFill>
          <a:blip r:embed="rId3" cstate="print"/>
          <a:srcRect/>
          <a:stretch>
            <a:fillRect/>
          </a:stretch>
        </p:blipFill>
        <p:spPr bwMode="auto">
          <a:xfrm>
            <a:off x="4067175" y="2997200"/>
            <a:ext cx="1016000" cy="889000"/>
          </a:xfrm>
          <a:prstGeom prst="rect">
            <a:avLst/>
          </a:prstGeom>
          <a:noFill/>
        </p:spPr>
      </p:pic>
      <p:sp>
        <p:nvSpPr>
          <p:cNvPr id="4" name="Pladsholder til dato 3"/>
          <p:cNvSpPr>
            <a:spLocks noGrp="1"/>
          </p:cNvSpPr>
          <p:nvPr>
            <p:ph type="dt" sz="half" idx="10"/>
          </p:nvPr>
        </p:nvSpPr>
        <p:spPr/>
        <p:txBody>
          <a:bodyPr/>
          <a:lstStyle/>
          <a:p>
            <a:fld id="{AEF593BC-13AA-45FC-9C27-940E8376D079}"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C340DBA5-F823-4B9E-ACF1-522F50B5F2FA}" type="slidenum">
              <a:rPr lang="en-US" smtClean="0"/>
              <a:pPr/>
              <a:t>34</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Tree>
    <p:extLst>
      <p:ext uri="{BB962C8B-B14F-4D97-AF65-F5344CB8AC3E}">
        <p14:creationId xmlns:p14="http://schemas.microsoft.com/office/powerpoint/2010/main" val="2808196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endParaRPr lang="en-US"/>
          </a:p>
        </p:txBody>
      </p:sp>
      <p:sp>
        <p:nvSpPr>
          <p:cNvPr id="14339" name="Rectangle 3"/>
          <p:cNvSpPr>
            <a:spLocks noGrp="1" noChangeArrowheads="1"/>
          </p:cNvSpPr>
          <p:nvPr>
            <p:ph type="body" idx="1"/>
          </p:nvPr>
        </p:nvSpPr>
        <p:spPr/>
        <p:txBody>
          <a:bodyPr/>
          <a:lstStyle/>
          <a:p>
            <a:endParaRPr lang="en-US"/>
          </a:p>
        </p:txBody>
      </p:sp>
      <p:pic>
        <p:nvPicPr>
          <p:cNvPr id="14340" name="Picture 4" descr="SoG%E9"/>
          <p:cNvPicPr>
            <a:picLocks noChangeAspect="1" noChangeArrowheads="1"/>
          </p:cNvPicPr>
          <p:nvPr/>
        </p:nvPicPr>
        <p:blipFill>
          <a:blip r:embed="rId2" cstate="print"/>
          <a:srcRect l="18628" r="4663" b="59834"/>
          <a:stretch>
            <a:fillRect/>
          </a:stretch>
        </p:blipFill>
        <p:spPr bwMode="auto">
          <a:xfrm>
            <a:off x="-468313" y="-747713"/>
            <a:ext cx="10080626" cy="7605713"/>
          </a:xfrm>
          <a:prstGeom prst="rect">
            <a:avLst/>
          </a:prstGeom>
          <a:noFill/>
        </p:spPr>
      </p:pic>
      <p:pic>
        <p:nvPicPr>
          <p:cNvPr id="14341" name="Picture 5" descr="SoG%E9"/>
          <p:cNvPicPr>
            <a:picLocks noChangeAspect="1" noChangeArrowheads="1"/>
          </p:cNvPicPr>
          <p:nvPr/>
        </p:nvPicPr>
        <p:blipFill>
          <a:blip r:embed="rId2" cstate="print"/>
          <a:srcRect t="63922"/>
          <a:stretch>
            <a:fillRect/>
          </a:stretch>
        </p:blipFill>
        <p:spPr bwMode="auto">
          <a:xfrm>
            <a:off x="-2484438" y="3506788"/>
            <a:ext cx="12960351" cy="4675187"/>
          </a:xfrm>
          <a:prstGeom prst="rect">
            <a:avLst/>
          </a:prstGeom>
          <a:noFill/>
        </p:spPr>
      </p:pic>
      <p:sp>
        <p:nvSpPr>
          <p:cNvPr id="6" name="Pladsholder til dato 5"/>
          <p:cNvSpPr>
            <a:spLocks noGrp="1"/>
          </p:cNvSpPr>
          <p:nvPr>
            <p:ph type="dt" sz="half" idx="10"/>
          </p:nvPr>
        </p:nvSpPr>
        <p:spPr/>
        <p:txBody>
          <a:bodyPr/>
          <a:lstStyle/>
          <a:p>
            <a:fld id="{7F1403D8-7727-4FA4-8D0E-5CA29B04F998}" type="datetime3">
              <a:rPr lang="en-US" smtClean="0"/>
              <a:t>1 October 2018</a:t>
            </a:fld>
            <a:endParaRPr lang="en-US"/>
          </a:p>
        </p:txBody>
      </p:sp>
      <p:sp>
        <p:nvSpPr>
          <p:cNvPr id="7" name="Pladsholder til diasnummer 6"/>
          <p:cNvSpPr>
            <a:spLocks noGrp="1"/>
          </p:cNvSpPr>
          <p:nvPr>
            <p:ph type="sldNum" sz="quarter" idx="12"/>
          </p:nvPr>
        </p:nvSpPr>
        <p:spPr/>
        <p:txBody>
          <a:bodyPr/>
          <a:lstStyle/>
          <a:p>
            <a:fld id="{C340DBA5-F823-4B9E-ACF1-522F50B5F2FA}" type="slidenum">
              <a:rPr lang="en-US" smtClean="0"/>
              <a:pPr/>
              <a:t>35</a:t>
            </a:fld>
            <a:endParaRPr lang="en-US"/>
          </a:p>
        </p:txBody>
      </p:sp>
      <p:sp>
        <p:nvSpPr>
          <p:cNvPr id="8" name="Pladsholder til sidefod 7"/>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oG%E9"/>
          <p:cNvPicPr>
            <a:picLocks noChangeAspect="1" noChangeArrowheads="1"/>
          </p:cNvPicPr>
          <p:nvPr/>
        </p:nvPicPr>
        <p:blipFill>
          <a:blip r:embed="rId2" cstate="print"/>
          <a:srcRect/>
          <a:stretch>
            <a:fillRect/>
          </a:stretch>
        </p:blipFill>
        <p:spPr bwMode="auto">
          <a:xfrm>
            <a:off x="755650" y="-458788"/>
            <a:ext cx="7885113" cy="7885113"/>
          </a:xfrm>
          <a:prstGeom prst="rect">
            <a:avLst/>
          </a:prstGeom>
          <a:noFill/>
        </p:spPr>
      </p:pic>
      <p:sp>
        <p:nvSpPr>
          <p:cNvPr id="15363" name="Text Box 3"/>
          <p:cNvSpPr txBox="1">
            <a:spLocks noChangeArrowheads="1"/>
          </p:cNvSpPr>
          <p:nvPr/>
        </p:nvSpPr>
        <p:spPr bwMode="auto">
          <a:xfrm>
            <a:off x="250825" y="2636838"/>
            <a:ext cx="8642350" cy="366712"/>
          </a:xfrm>
          <a:prstGeom prst="rect">
            <a:avLst/>
          </a:prstGeom>
          <a:noFill/>
          <a:ln w="9525">
            <a:noFill/>
            <a:miter lim="800000"/>
            <a:headEnd/>
            <a:tailEnd/>
          </a:ln>
          <a:effectLst/>
        </p:spPr>
        <p:txBody>
          <a:bodyPr>
            <a:spAutoFit/>
          </a:bodyPr>
          <a:lstStyle/>
          <a:p>
            <a:pPr>
              <a:spcBef>
                <a:spcPct val="50000"/>
              </a:spcBef>
            </a:pPr>
            <a:endParaRPr lang="en-US">
              <a:cs typeface="Arial" charset="0"/>
            </a:endParaRPr>
          </a:p>
        </p:txBody>
      </p:sp>
      <p:sp>
        <p:nvSpPr>
          <p:cNvPr id="4" name="Pladsholder til dato 3"/>
          <p:cNvSpPr>
            <a:spLocks noGrp="1"/>
          </p:cNvSpPr>
          <p:nvPr>
            <p:ph type="dt" sz="half" idx="10"/>
          </p:nvPr>
        </p:nvSpPr>
        <p:spPr/>
        <p:txBody>
          <a:bodyPr/>
          <a:lstStyle/>
          <a:p>
            <a:fld id="{DB3086E7-8EDD-4A6A-971F-765065D2A64B}"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C340DBA5-F823-4B9E-ACF1-522F50B5F2FA}" type="slidenum">
              <a:rPr lang="en-US" smtClean="0"/>
              <a:pPr/>
              <a:t>36</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250825" y="2636838"/>
            <a:ext cx="8642350" cy="366712"/>
          </a:xfrm>
          <a:prstGeom prst="rect">
            <a:avLst/>
          </a:prstGeom>
          <a:noFill/>
          <a:ln w="9525">
            <a:noFill/>
            <a:miter lim="800000"/>
            <a:headEnd/>
            <a:tailEnd/>
          </a:ln>
          <a:effectLst/>
        </p:spPr>
        <p:txBody>
          <a:bodyPr>
            <a:spAutoFit/>
          </a:bodyPr>
          <a:lstStyle/>
          <a:p>
            <a:pPr>
              <a:spcBef>
                <a:spcPct val="50000"/>
              </a:spcBef>
            </a:pPr>
            <a:endParaRPr lang="en-US">
              <a:cs typeface="Arial" charset="0"/>
            </a:endParaRPr>
          </a:p>
        </p:txBody>
      </p:sp>
      <p:sp>
        <p:nvSpPr>
          <p:cNvPr id="4" name="Pladsholder til dato 3"/>
          <p:cNvSpPr>
            <a:spLocks noGrp="1"/>
          </p:cNvSpPr>
          <p:nvPr>
            <p:ph type="dt" sz="half" idx="10"/>
          </p:nvPr>
        </p:nvSpPr>
        <p:spPr/>
        <p:txBody>
          <a:bodyPr/>
          <a:lstStyle/>
          <a:p>
            <a:fld id="{513F65B3-8AD9-4CF5-8AAD-7C5F1030F3A0}"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C340DBA5-F823-4B9E-ACF1-522F50B5F2FA}" type="slidenum">
              <a:rPr lang="en-US" smtClean="0"/>
              <a:pPr/>
              <a:t>37</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pic>
        <p:nvPicPr>
          <p:cNvPr id="5122" name="Picture 2" descr="http://101london.co.uk/app/uploads/2015/01/MASTER-Netto-Logo-4-colour-yellow-background-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251" y="20465"/>
            <a:ext cx="9671803" cy="6837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11928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250825" y="2636838"/>
            <a:ext cx="8642350" cy="366712"/>
          </a:xfrm>
          <a:prstGeom prst="rect">
            <a:avLst/>
          </a:prstGeom>
          <a:noFill/>
          <a:ln w="9525">
            <a:noFill/>
            <a:miter lim="800000"/>
            <a:headEnd/>
            <a:tailEnd/>
          </a:ln>
          <a:effectLst/>
        </p:spPr>
        <p:txBody>
          <a:bodyPr>
            <a:spAutoFit/>
          </a:bodyPr>
          <a:lstStyle/>
          <a:p>
            <a:pPr>
              <a:spcBef>
                <a:spcPct val="50000"/>
              </a:spcBef>
            </a:pPr>
            <a:endParaRPr lang="en-US">
              <a:cs typeface="Arial" charset="0"/>
            </a:endParaRPr>
          </a:p>
        </p:txBody>
      </p:sp>
      <p:sp>
        <p:nvSpPr>
          <p:cNvPr id="4" name="Pladsholder til dato 3"/>
          <p:cNvSpPr>
            <a:spLocks noGrp="1"/>
          </p:cNvSpPr>
          <p:nvPr>
            <p:ph type="dt" sz="half" idx="10"/>
          </p:nvPr>
        </p:nvSpPr>
        <p:spPr/>
        <p:txBody>
          <a:bodyPr/>
          <a:lstStyle/>
          <a:p>
            <a:fld id="{9C4227B8-AF5B-4628-950C-628BEF5839BC}"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C340DBA5-F823-4B9E-ACF1-522F50B5F2FA}" type="slidenum">
              <a:rPr lang="en-US" smtClean="0"/>
              <a:pPr/>
              <a:t>38</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848" y="-1539552"/>
            <a:ext cx="16002000" cy="962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806878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250825" y="2636838"/>
            <a:ext cx="8642350" cy="366712"/>
          </a:xfrm>
          <a:prstGeom prst="rect">
            <a:avLst/>
          </a:prstGeom>
          <a:noFill/>
          <a:ln w="9525">
            <a:noFill/>
            <a:miter lim="800000"/>
            <a:headEnd/>
            <a:tailEnd/>
          </a:ln>
          <a:effectLst/>
        </p:spPr>
        <p:txBody>
          <a:bodyPr>
            <a:spAutoFit/>
          </a:bodyPr>
          <a:lstStyle/>
          <a:p>
            <a:pPr>
              <a:spcBef>
                <a:spcPct val="50000"/>
              </a:spcBef>
            </a:pPr>
            <a:endParaRPr lang="en-US">
              <a:cs typeface="Arial" charset="0"/>
            </a:endParaRPr>
          </a:p>
        </p:txBody>
      </p:sp>
      <p:sp>
        <p:nvSpPr>
          <p:cNvPr id="4" name="Pladsholder til dato 3"/>
          <p:cNvSpPr>
            <a:spLocks noGrp="1"/>
          </p:cNvSpPr>
          <p:nvPr>
            <p:ph type="dt" sz="half" idx="10"/>
          </p:nvPr>
        </p:nvSpPr>
        <p:spPr/>
        <p:txBody>
          <a:bodyPr/>
          <a:lstStyle/>
          <a:p>
            <a:fld id="{75666C80-D690-4019-92F5-9E66D1DB279B}"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C340DBA5-F823-4B9E-ACF1-522F50B5F2FA}" type="slidenum">
              <a:rPr lang="en-US" smtClean="0"/>
              <a:pPr/>
              <a:t>39</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12" t="5218" r="18235"/>
          <a:stretch/>
        </p:blipFill>
        <p:spPr bwMode="auto">
          <a:xfrm>
            <a:off x="539552" y="-346842"/>
            <a:ext cx="8231023" cy="7276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379669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pPr>
              <a:defRPr/>
            </a:pPr>
            <a:fld id="{E40C2757-2792-4F9A-BA51-49DA293089DB}" type="datetime3">
              <a:rPr lang="en-US" smtClean="0"/>
              <a:t>1 October 2018</a:t>
            </a:fld>
            <a:endParaRPr lang="en-US"/>
          </a:p>
        </p:txBody>
      </p:sp>
      <p:sp>
        <p:nvSpPr>
          <p:cNvPr id="5" name="Pladsholder til sidefod 4"/>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6" name="Pladsholder til slidenummer 5"/>
          <p:cNvSpPr>
            <a:spLocks noGrp="1"/>
          </p:cNvSpPr>
          <p:nvPr>
            <p:ph type="sldNum" sz="quarter" idx="12"/>
          </p:nvPr>
        </p:nvSpPr>
        <p:spPr/>
        <p:txBody>
          <a:bodyPr/>
          <a:lstStyle/>
          <a:p>
            <a:pPr>
              <a:defRPr/>
            </a:pPr>
            <a:fld id="{95138D2B-9F13-4FEC-AFDA-58A58D2D66DA}" type="slidenum">
              <a:rPr lang="en-US" smtClean="0"/>
              <a:pPr>
                <a:defRPr/>
              </a:pPr>
              <a:t>4</a:t>
            </a:fld>
            <a:endParaRPr lang="en-US"/>
          </a:p>
        </p:txBody>
      </p:sp>
      <p:pic>
        <p:nvPicPr>
          <p:cNvPr id="7" name="Billede 6">
            <a:hlinkClick r:id="rId2"/>
          </p:cNvPr>
          <p:cNvPicPr>
            <a:picLocks noChangeAspect="1"/>
          </p:cNvPicPr>
          <p:nvPr/>
        </p:nvPicPr>
        <p:blipFill>
          <a:blip r:embed="rId3"/>
          <a:stretch>
            <a:fillRect/>
          </a:stretch>
        </p:blipFill>
        <p:spPr>
          <a:xfrm>
            <a:off x="-3348880" y="-603448"/>
            <a:ext cx="13716000" cy="8572500"/>
          </a:xfrm>
          <a:prstGeom prst="rect">
            <a:avLst/>
          </a:prstGeom>
        </p:spPr>
      </p:pic>
    </p:spTree>
    <p:extLst>
      <p:ext uri="{BB962C8B-B14F-4D97-AF65-F5344CB8AC3E}">
        <p14:creationId xmlns:p14="http://schemas.microsoft.com/office/powerpoint/2010/main" val="18025112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250825" y="2636838"/>
            <a:ext cx="8642350" cy="366712"/>
          </a:xfrm>
          <a:prstGeom prst="rect">
            <a:avLst/>
          </a:prstGeom>
          <a:noFill/>
          <a:ln w="9525">
            <a:noFill/>
            <a:miter lim="800000"/>
            <a:headEnd/>
            <a:tailEnd/>
          </a:ln>
          <a:effectLst/>
        </p:spPr>
        <p:txBody>
          <a:bodyPr>
            <a:spAutoFit/>
          </a:bodyPr>
          <a:lstStyle/>
          <a:p>
            <a:pPr>
              <a:spcBef>
                <a:spcPct val="50000"/>
              </a:spcBef>
            </a:pPr>
            <a:endParaRPr lang="en-US">
              <a:cs typeface="Arial" charset="0"/>
            </a:endParaRPr>
          </a:p>
        </p:txBody>
      </p:sp>
      <p:sp>
        <p:nvSpPr>
          <p:cNvPr id="4" name="Pladsholder til dato 3"/>
          <p:cNvSpPr>
            <a:spLocks noGrp="1"/>
          </p:cNvSpPr>
          <p:nvPr>
            <p:ph type="dt" sz="half" idx="10"/>
          </p:nvPr>
        </p:nvSpPr>
        <p:spPr/>
        <p:txBody>
          <a:bodyPr/>
          <a:lstStyle/>
          <a:p>
            <a:fld id="{1AD01B52-287D-4B17-B0E6-29C7212D7477}"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C340DBA5-F823-4B9E-ACF1-522F50B5F2FA}" type="slidenum">
              <a:rPr lang="en-US" smtClean="0"/>
              <a:pPr/>
              <a:t>40</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pic>
        <p:nvPicPr>
          <p:cNvPr id="2" name="Billede 1"/>
          <p:cNvPicPr>
            <a:picLocks noChangeAspect="1"/>
          </p:cNvPicPr>
          <p:nvPr/>
        </p:nvPicPr>
        <p:blipFill rotWithShape="1">
          <a:blip r:embed="rId2"/>
          <a:srcRect l="13776" t="17475" r="14825" b="6046"/>
          <a:stretch/>
        </p:blipFill>
        <p:spPr>
          <a:xfrm>
            <a:off x="0" y="332656"/>
            <a:ext cx="9144000" cy="5849470"/>
          </a:xfrm>
          <a:prstGeom prst="rect">
            <a:avLst/>
          </a:prstGeom>
        </p:spPr>
      </p:pic>
    </p:spTree>
    <p:extLst>
      <p:ext uri="{BB962C8B-B14F-4D97-AF65-F5344CB8AC3E}">
        <p14:creationId xmlns:p14="http://schemas.microsoft.com/office/powerpoint/2010/main" val="396076221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5156468C-2623-4A17-8101-98C5769C4AF6}" type="datetime3">
              <a:rPr lang="en-US" smtClean="0">
                <a:solidFill>
                  <a:prstClr val="black">
                    <a:tint val="75000"/>
                  </a:prstClr>
                </a:solidFill>
              </a:rPr>
              <a:t>1 October 2018</a:t>
            </a:fld>
            <a:endParaRPr lang="en-US">
              <a:solidFill>
                <a:prstClr val="black">
                  <a:tint val="75000"/>
                </a:prstClr>
              </a:solidFill>
            </a:endParaRPr>
          </a:p>
        </p:txBody>
      </p:sp>
      <p:sp>
        <p:nvSpPr>
          <p:cNvPr id="3" name="Pladsholder til sidefod 2"/>
          <p:cNvSpPr>
            <a:spLocks noGrp="1"/>
          </p:cNvSpPr>
          <p:nvPr>
            <p:ph type="ftr" sz="quarter" idx="11"/>
          </p:nvPr>
        </p:nvSpPr>
        <p:spPr/>
        <p:txBody>
          <a:bodyPr/>
          <a:lstStyle/>
          <a:p>
            <a:r>
              <a:rPr lang="nn-NO" smtClean="0">
                <a:solidFill>
                  <a:prstClr val="black">
                    <a:tint val="75000"/>
                  </a:prstClr>
                </a:solidFill>
              </a:rPr>
              <a:t>18 ikek 4 - Branding, Visuel identitet og Kulturens dimesioner</a:t>
            </a:r>
            <a:endParaRPr lang="en-US" dirty="0">
              <a:solidFill>
                <a:prstClr val="black">
                  <a:tint val="75000"/>
                </a:prstClr>
              </a:solidFill>
            </a:endParaRPr>
          </a:p>
        </p:txBody>
      </p:sp>
      <p:sp>
        <p:nvSpPr>
          <p:cNvPr id="4" name="Pladsholder til diasnummer 3"/>
          <p:cNvSpPr>
            <a:spLocks noGrp="1"/>
          </p:cNvSpPr>
          <p:nvPr>
            <p:ph type="sldNum" sz="quarter" idx="12"/>
          </p:nvPr>
        </p:nvSpPr>
        <p:spPr/>
        <p:txBody>
          <a:bodyPr/>
          <a:lstStyle/>
          <a:p>
            <a:fld id="{AC439616-A0B7-4AE0-B831-F5EA18DE805F}" type="slidenum">
              <a:rPr lang="en-US">
                <a:solidFill>
                  <a:prstClr val="black">
                    <a:tint val="75000"/>
                  </a:prstClr>
                </a:solidFill>
              </a:rPr>
              <a:pPr/>
              <a:t>41</a:t>
            </a:fld>
            <a:endParaRPr lang="en-US">
              <a:solidFill>
                <a:prstClr val="black">
                  <a:tint val="75000"/>
                </a:prstClr>
              </a:solidFill>
            </a:endParaRPr>
          </a:p>
        </p:txBody>
      </p:sp>
      <p:sp>
        <p:nvSpPr>
          <p:cNvPr id="7" name="Rektangel 6"/>
          <p:cNvSpPr/>
          <p:nvPr/>
        </p:nvSpPr>
        <p:spPr>
          <a:xfrm>
            <a:off x="13034" y="1503943"/>
            <a:ext cx="1894670" cy="3293209"/>
          </a:xfrm>
          <a:prstGeom prst="rect">
            <a:avLst/>
          </a:prstGeom>
        </p:spPr>
        <p:txBody>
          <a:bodyPr wrap="square">
            <a:spAutoFit/>
          </a:bodyPr>
          <a:lstStyle/>
          <a:p>
            <a:r>
              <a:rPr lang="da-DK" sz="1600" dirty="0">
                <a:solidFill>
                  <a:prstClr val="black"/>
                </a:solidFill>
              </a:rPr>
              <a:t>Design</a:t>
            </a:r>
          </a:p>
          <a:p>
            <a:r>
              <a:rPr lang="da-DK" sz="1600" dirty="0">
                <a:solidFill>
                  <a:prstClr val="black"/>
                </a:solidFill>
              </a:rPr>
              <a:t>Visuel identitet</a:t>
            </a:r>
          </a:p>
          <a:p>
            <a:r>
              <a:rPr lang="da-DK" sz="1600" dirty="0">
                <a:solidFill>
                  <a:prstClr val="black"/>
                </a:solidFill>
              </a:rPr>
              <a:t>Eksplicit dimension</a:t>
            </a:r>
          </a:p>
          <a:p>
            <a:r>
              <a:rPr lang="da-DK" sz="1600" dirty="0">
                <a:solidFill>
                  <a:prstClr val="black"/>
                </a:solidFill>
              </a:rPr>
              <a:t>Farver</a:t>
            </a:r>
          </a:p>
          <a:p>
            <a:r>
              <a:rPr lang="da-DK" sz="1600" dirty="0">
                <a:solidFill>
                  <a:srgbClr val="FF0000"/>
                </a:solidFill>
              </a:rPr>
              <a:t>Logo</a:t>
            </a:r>
          </a:p>
          <a:p>
            <a:r>
              <a:rPr lang="da-DK" sz="1600" dirty="0">
                <a:solidFill>
                  <a:prstClr val="black"/>
                </a:solidFill>
              </a:rPr>
              <a:t>Logo historie</a:t>
            </a:r>
          </a:p>
          <a:p>
            <a:r>
              <a:rPr lang="da-DK" sz="1600" dirty="0">
                <a:solidFill>
                  <a:prstClr val="black"/>
                </a:solidFill>
              </a:rPr>
              <a:t>Logo/produkt</a:t>
            </a:r>
          </a:p>
          <a:p>
            <a:r>
              <a:rPr lang="da-DK" sz="1600" dirty="0">
                <a:solidFill>
                  <a:prstClr val="black"/>
                </a:solidFill>
              </a:rPr>
              <a:t>Navn</a:t>
            </a:r>
          </a:p>
          <a:p>
            <a:r>
              <a:rPr lang="da-DK" sz="1600" dirty="0">
                <a:solidFill>
                  <a:prstClr val="black"/>
                </a:solidFill>
              </a:rPr>
              <a:t>Implicit dimension</a:t>
            </a:r>
          </a:p>
          <a:p>
            <a:r>
              <a:rPr lang="da-DK" sz="1600" dirty="0">
                <a:solidFill>
                  <a:prstClr val="black"/>
                </a:solidFill>
              </a:rPr>
              <a:t>Berømmelse/image</a:t>
            </a:r>
          </a:p>
          <a:p>
            <a:r>
              <a:rPr lang="da-DK" sz="1600" dirty="0">
                <a:solidFill>
                  <a:prstClr val="black"/>
                </a:solidFill>
              </a:rPr>
              <a:t>Autenticitet</a:t>
            </a:r>
          </a:p>
          <a:p>
            <a:r>
              <a:rPr lang="da-DK" sz="1600" dirty="0">
                <a:solidFill>
                  <a:prstClr val="black"/>
                </a:solidFill>
              </a:rPr>
              <a:t>Kritik/No logo</a:t>
            </a:r>
          </a:p>
          <a:p>
            <a:r>
              <a:rPr lang="da-DK" sz="1600" dirty="0">
                <a:solidFill>
                  <a:prstClr val="black"/>
                </a:solidFill>
              </a:rPr>
              <a:t>Gruppeopgaver</a:t>
            </a:r>
          </a:p>
        </p:txBody>
      </p:sp>
    </p:spTree>
    <p:extLst>
      <p:ext uri="{BB962C8B-B14F-4D97-AF65-F5344CB8AC3E}">
        <p14:creationId xmlns:p14="http://schemas.microsoft.com/office/powerpoint/2010/main" val="14466454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title"/>
          </p:nvPr>
        </p:nvSpPr>
        <p:spPr/>
        <p:txBody>
          <a:bodyPr/>
          <a:lstStyle/>
          <a:p>
            <a:pPr eaLnBrk="1" hangingPunct="1"/>
            <a:endParaRPr lang="en-US" smtClean="0"/>
          </a:p>
        </p:txBody>
      </p:sp>
      <p:pic>
        <p:nvPicPr>
          <p:cNvPr id="5123" name="Picture 4"/>
          <p:cNvPicPr>
            <a:picLocks noGrp="1" noChangeAspect="1" noChangeArrowheads="1"/>
          </p:cNvPicPr>
          <p:nvPr>
            <p:ph idx="1"/>
          </p:nvPr>
        </p:nvPicPr>
        <p:blipFill>
          <a:blip r:embed="rId2" cstate="print"/>
          <a:srcRect/>
          <a:stretch>
            <a:fillRect/>
          </a:stretch>
        </p:blipFill>
        <p:spPr>
          <a:xfrm>
            <a:off x="1847850" y="0"/>
            <a:ext cx="5461000" cy="6858000"/>
          </a:xfrm>
          <a:noFill/>
        </p:spPr>
      </p:pic>
      <p:sp>
        <p:nvSpPr>
          <p:cNvPr id="4" name="Pladsholder til dato 3"/>
          <p:cNvSpPr>
            <a:spLocks noGrp="1"/>
          </p:cNvSpPr>
          <p:nvPr>
            <p:ph type="dt" sz="half" idx="10"/>
          </p:nvPr>
        </p:nvSpPr>
        <p:spPr/>
        <p:txBody>
          <a:bodyPr/>
          <a:lstStyle/>
          <a:p>
            <a:fld id="{D255FA98-0129-4641-92F9-AF6506DC9679}"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EEE9C5A9-72AD-4490-AE7D-E6064C81AE89}" type="slidenum">
              <a:rPr lang="en-US" smtClean="0"/>
              <a:pPr/>
              <a:t>42</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spTree>
    <p:extLst>
      <p:ext uri="{BB962C8B-B14F-4D97-AF65-F5344CB8AC3E}">
        <p14:creationId xmlns:p14="http://schemas.microsoft.com/office/powerpoint/2010/main" val="9694532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Coke"/>
          <p:cNvPicPr>
            <a:picLocks noChangeAspect="1" noChangeArrowheads="1"/>
          </p:cNvPicPr>
          <p:nvPr/>
        </p:nvPicPr>
        <p:blipFill>
          <a:blip r:embed="rId2" cstate="print"/>
          <a:srcRect/>
          <a:stretch>
            <a:fillRect/>
          </a:stretch>
        </p:blipFill>
        <p:spPr bwMode="auto">
          <a:xfrm>
            <a:off x="2411760" y="0"/>
            <a:ext cx="6230937" cy="7029450"/>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8B56BC59-5EB9-4305-994D-4EE20F401CCF}"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EEE9C5A9-72AD-4490-AE7D-E6064C81AE89}" type="slidenum">
              <a:rPr lang="en-US" smtClean="0"/>
              <a:pPr/>
              <a:t>43</a:t>
            </a:fld>
            <a:endParaRPr lang="en-US"/>
          </a:p>
        </p:txBody>
      </p:sp>
      <p:sp>
        <p:nvSpPr>
          <p:cNvPr id="5" name="Pladsholder til sidefod 4"/>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6" name="Tekstboks 5"/>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solidFill>
                  <a:srgbClr val="FF0000"/>
                </a:solidFill>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00" name="Picture 4" descr="mercedes reflection logo"/>
          <p:cNvPicPr>
            <a:picLocks noChangeAspect="1" noChangeArrowheads="1"/>
          </p:cNvPicPr>
          <p:nvPr/>
        </p:nvPicPr>
        <p:blipFill>
          <a:blip r:embed="rId2" cstate="print"/>
          <a:srcRect/>
          <a:stretch>
            <a:fillRect/>
          </a:stretch>
        </p:blipFill>
        <p:spPr bwMode="auto">
          <a:xfrm>
            <a:off x="2051050" y="-171450"/>
            <a:ext cx="5267325" cy="6337300"/>
          </a:xfrm>
          <a:prstGeom prst="rect">
            <a:avLst/>
          </a:prstGeom>
          <a:noFill/>
          <a:ln w="9525">
            <a:noFill/>
            <a:miter lim="800000"/>
            <a:headEnd/>
            <a:tailEnd/>
          </a:ln>
        </p:spPr>
      </p:pic>
      <p:pic>
        <p:nvPicPr>
          <p:cNvPr id="4099" name="Picture 5" descr="mercedes-reflection tekst"/>
          <p:cNvPicPr>
            <a:picLocks noChangeAspect="1" noChangeArrowheads="1"/>
          </p:cNvPicPr>
          <p:nvPr/>
        </p:nvPicPr>
        <p:blipFill>
          <a:blip r:embed="rId3" cstate="print"/>
          <a:srcRect/>
          <a:stretch>
            <a:fillRect/>
          </a:stretch>
        </p:blipFill>
        <p:spPr bwMode="auto">
          <a:xfrm>
            <a:off x="2052638" y="6156325"/>
            <a:ext cx="5256212" cy="701675"/>
          </a:xfrm>
          <a:prstGeom prst="rect">
            <a:avLst/>
          </a:prstGeom>
          <a:noFill/>
          <a:ln w="9525">
            <a:noFill/>
            <a:miter lim="800000"/>
            <a:headEnd/>
            <a:tailEnd/>
          </a:ln>
        </p:spPr>
      </p:pic>
      <p:sp>
        <p:nvSpPr>
          <p:cNvPr id="4" name="Pladsholder til dato 3"/>
          <p:cNvSpPr>
            <a:spLocks noGrp="1"/>
          </p:cNvSpPr>
          <p:nvPr>
            <p:ph type="dt" sz="half" idx="10"/>
          </p:nvPr>
        </p:nvSpPr>
        <p:spPr/>
        <p:txBody>
          <a:bodyPr/>
          <a:lstStyle/>
          <a:p>
            <a:fld id="{FE6BC4BF-3082-4122-AC76-A86CBECC3AFF}"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EEE9C5A9-72AD-4490-AE7D-E6064C81AE89}" type="slidenum">
              <a:rPr lang="en-US" smtClean="0"/>
              <a:pPr/>
              <a:t>44</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linds(horizontal)">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title"/>
          </p:nvPr>
        </p:nvSpPr>
        <p:spPr/>
        <p:txBody>
          <a:bodyPr/>
          <a:lstStyle/>
          <a:p>
            <a:pPr eaLnBrk="1" hangingPunct="1"/>
            <a:endParaRPr lang="en-US" smtClean="0"/>
          </a:p>
        </p:txBody>
      </p:sp>
      <p:pic>
        <p:nvPicPr>
          <p:cNvPr id="5123" name="Picture 4"/>
          <p:cNvPicPr>
            <a:picLocks noGrp="1" noChangeAspect="1" noChangeArrowheads="1"/>
          </p:cNvPicPr>
          <p:nvPr>
            <p:ph idx="1"/>
          </p:nvPr>
        </p:nvPicPr>
        <p:blipFill>
          <a:blip r:embed="rId2" cstate="print"/>
          <a:srcRect/>
          <a:stretch>
            <a:fillRect/>
          </a:stretch>
        </p:blipFill>
        <p:spPr>
          <a:xfrm>
            <a:off x="1847850" y="0"/>
            <a:ext cx="5461000" cy="6858000"/>
          </a:xfrm>
          <a:noFill/>
        </p:spPr>
      </p:pic>
      <p:sp>
        <p:nvSpPr>
          <p:cNvPr id="4" name="Pladsholder til dato 3"/>
          <p:cNvSpPr>
            <a:spLocks noGrp="1"/>
          </p:cNvSpPr>
          <p:nvPr>
            <p:ph type="dt" sz="half" idx="10"/>
          </p:nvPr>
        </p:nvSpPr>
        <p:spPr/>
        <p:txBody>
          <a:bodyPr/>
          <a:lstStyle/>
          <a:p>
            <a:fld id="{DDA92966-4106-4DD6-BD99-4C38326405C4}"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EEE9C5A9-72AD-4490-AE7D-E6064C81AE89}" type="slidenum">
              <a:rPr lang="en-US" smtClean="0"/>
              <a:pPr/>
              <a:t>45</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en-US"/>
          </a:p>
        </p:txBody>
      </p:sp>
      <p:sp>
        <p:nvSpPr>
          <p:cNvPr id="21507" name="Rectangle 3"/>
          <p:cNvSpPr>
            <a:spLocks noGrp="1" noChangeArrowheads="1"/>
          </p:cNvSpPr>
          <p:nvPr>
            <p:ph type="body" idx="1"/>
          </p:nvPr>
        </p:nvSpPr>
        <p:spPr/>
        <p:txBody>
          <a:bodyPr/>
          <a:lstStyle/>
          <a:p>
            <a:endParaRPr lang="en-US"/>
          </a:p>
        </p:txBody>
      </p:sp>
      <p:pic>
        <p:nvPicPr>
          <p:cNvPr id="21508" name="Picture 4" descr="Coca Cola shwoosh"/>
          <p:cNvPicPr>
            <a:picLocks noChangeAspect="1" noChangeArrowheads="1"/>
          </p:cNvPicPr>
          <p:nvPr/>
        </p:nvPicPr>
        <p:blipFill>
          <a:blip r:embed="rId2"/>
          <a:srcRect/>
          <a:stretch>
            <a:fillRect/>
          </a:stretch>
        </p:blipFill>
        <p:spPr bwMode="auto">
          <a:xfrm>
            <a:off x="0" y="-819150"/>
            <a:ext cx="9683750" cy="8983663"/>
          </a:xfrm>
          <a:prstGeom prst="rect">
            <a:avLst/>
          </a:prstGeom>
          <a:noFill/>
        </p:spPr>
      </p:pic>
      <p:sp>
        <p:nvSpPr>
          <p:cNvPr id="5" name="Pladsholder til dato 4"/>
          <p:cNvSpPr>
            <a:spLocks noGrp="1"/>
          </p:cNvSpPr>
          <p:nvPr>
            <p:ph type="dt" sz="half" idx="10"/>
          </p:nvPr>
        </p:nvSpPr>
        <p:spPr/>
        <p:txBody>
          <a:bodyPr/>
          <a:lstStyle/>
          <a:p>
            <a:fld id="{64B10547-03D9-44EB-80DA-55B7BB5239FC}" type="datetime3">
              <a:rPr lang="en-US" smtClean="0"/>
              <a:t>1 October 2018</a:t>
            </a:fld>
            <a:endParaRPr lang="en-US"/>
          </a:p>
        </p:txBody>
      </p:sp>
      <p:sp>
        <p:nvSpPr>
          <p:cNvPr id="2" name="Pladsholder til sidefod 1"/>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3" name="Pladsholder til diasnummer 2"/>
          <p:cNvSpPr>
            <a:spLocks noGrp="1"/>
          </p:cNvSpPr>
          <p:nvPr>
            <p:ph type="sldNum" sz="quarter" idx="12"/>
          </p:nvPr>
        </p:nvSpPr>
        <p:spPr/>
        <p:txBody>
          <a:bodyPr/>
          <a:lstStyle/>
          <a:p>
            <a:pPr>
              <a:defRPr/>
            </a:pPr>
            <a:fld id="{95138D2B-9F13-4FEC-AFDA-58A58D2D66DA}" type="slidenum">
              <a:rPr lang="en-US" smtClean="0"/>
              <a:pPr>
                <a:defRPr/>
              </a:pPr>
              <a:t>46</a:t>
            </a:fld>
            <a:endParaRPr lang="en-US"/>
          </a:p>
        </p:txBody>
      </p:sp>
    </p:spTree>
    <p:extLst>
      <p:ext uri="{BB962C8B-B14F-4D97-AF65-F5344CB8AC3E}">
        <p14:creationId xmlns:p14="http://schemas.microsoft.com/office/powerpoint/2010/main" val="4300032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endParaRPr lang="en-US"/>
          </a:p>
        </p:txBody>
      </p:sp>
      <p:sp>
        <p:nvSpPr>
          <p:cNvPr id="22531" name="Rectangle 3"/>
          <p:cNvSpPr>
            <a:spLocks noGrp="1" noChangeArrowheads="1"/>
          </p:cNvSpPr>
          <p:nvPr>
            <p:ph type="body" idx="1"/>
          </p:nvPr>
        </p:nvSpPr>
        <p:spPr/>
        <p:txBody>
          <a:bodyPr/>
          <a:lstStyle/>
          <a:p>
            <a:endParaRPr lang="en-US"/>
          </a:p>
        </p:txBody>
      </p:sp>
      <p:pic>
        <p:nvPicPr>
          <p:cNvPr id="22532" name="Picture 4" descr="Coca Cola c2"/>
          <p:cNvPicPr>
            <a:picLocks noChangeAspect="1" noChangeArrowheads="1"/>
          </p:cNvPicPr>
          <p:nvPr/>
        </p:nvPicPr>
        <p:blipFill>
          <a:blip r:embed="rId2"/>
          <a:srcRect/>
          <a:stretch>
            <a:fillRect/>
          </a:stretch>
        </p:blipFill>
        <p:spPr bwMode="auto">
          <a:xfrm>
            <a:off x="7938" y="-1035050"/>
            <a:ext cx="9637712" cy="10367963"/>
          </a:xfrm>
          <a:prstGeom prst="rect">
            <a:avLst/>
          </a:prstGeom>
          <a:noFill/>
        </p:spPr>
      </p:pic>
      <p:sp>
        <p:nvSpPr>
          <p:cNvPr id="5" name="Pladsholder til dato 4"/>
          <p:cNvSpPr>
            <a:spLocks noGrp="1"/>
          </p:cNvSpPr>
          <p:nvPr>
            <p:ph type="dt" sz="half" idx="10"/>
          </p:nvPr>
        </p:nvSpPr>
        <p:spPr/>
        <p:txBody>
          <a:bodyPr/>
          <a:lstStyle/>
          <a:p>
            <a:fld id="{FD399A2F-989E-462B-8DE8-ED91A7F9A99A}" type="datetime3">
              <a:rPr lang="en-US" smtClean="0"/>
              <a:t>1 October 2018</a:t>
            </a:fld>
            <a:endParaRPr lang="en-US"/>
          </a:p>
        </p:txBody>
      </p:sp>
      <p:sp>
        <p:nvSpPr>
          <p:cNvPr id="2" name="Pladsholder til sidefod 1"/>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3" name="Pladsholder til diasnummer 2"/>
          <p:cNvSpPr>
            <a:spLocks noGrp="1"/>
          </p:cNvSpPr>
          <p:nvPr>
            <p:ph type="sldNum" sz="quarter" idx="12"/>
          </p:nvPr>
        </p:nvSpPr>
        <p:spPr/>
        <p:txBody>
          <a:bodyPr/>
          <a:lstStyle/>
          <a:p>
            <a:pPr>
              <a:defRPr/>
            </a:pPr>
            <a:fld id="{95138D2B-9F13-4FEC-AFDA-58A58D2D66DA}" type="slidenum">
              <a:rPr lang="en-US" smtClean="0"/>
              <a:pPr>
                <a:defRPr/>
              </a:pPr>
              <a:t>47</a:t>
            </a:fld>
            <a:endParaRPr lang="en-US"/>
          </a:p>
        </p:txBody>
      </p:sp>
    </p:spTree>
    <p:extLst>
      <p:ext uri="{BB962C8B-B14F-4D97-AF65-F5344CB8AC3E}">
        <p14:creationId xmlns:p14="http://schemas.microsoft.com/office/powerpoint/2010/main" val="1118101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endParaRPr lang="en-US"/>
          </a:p>
        </p:txBody>
      </p:sp>
      <p:sp>
        <p:nvSpPr>
          <p:cNvPr id="23555" name="Rectangle 3"/>
          <p:cNvSpPr>
            <a:spLocks noGrp="1" noChangeArrowheads="1"/>
          </p:cNvSpPr>
          <p:nvPr>
            <p:ph type="body" idx="1"/>
          </p:nvPr>
        </p:nvSpPr>
        <p:spPr/>
        <p:txBody>
          <a:bodyPr/>
          <a:lstStyle/>
          <a:p>
            <a:endParaRPr lang="en-US"/>
          </a:p>
        </p:txBody>
      </p:sp>
      <p:pic>
        <p:nvPicPr>
          <p:cNvPr id="23556" name="Picture 4" descr="Coca Cola original"/>
          <p:cNvPicPr>
            <a:picLocks noChangeAspect="1" noChangeArrowheads="1"/>
          </p:cNvPicPr>
          <p:nvPr/>
        </p:nvPicPr>
        <p:blipFill>
          <a:blip r:embed="rId2"/>
          <a:srcRect/>
          <a:stretch>
            <a:fillRect/>
          </a:stretch>
        </p:blipFill>
        <p:spPr bwMode="auto">
          <a:xfrm>
            <a:off x="1187450" y="17463"/>
            <a:ext cx="6840538" cy="6840537"/>
          </a:xfrm>
          <a:prstGeom prst="rect">
            <a:avLst/>
          </a:prstGeom>
          <a:noFill/>
        </p:spPr>
      </p:pic>
      <p:sp>
        <p:nvSpPr>
          <p:cNvPr id="5" name="Pladsholder til dato 4"/>
          <p:cNvSpPr>
            <a:spLocks noGrp="1"/>
          </p:cNvSpPr>
          <p:nvPr>
            <p:ph type="dt" sz="half" idx="10"/>
          </p:nvPr>
        </p:nvSpPr>
        <p:spPr/>
        <p:txBody>
          <a:bodyPr/>
          <a:lstStyle/>
          <a:p>
            <a:fld id="{2945F69A-31B2-49A9-89F5-944BA45C3C83}" type="datetime3">
              <a:rPr lang="en-US" smtClean="0"/>
              <a:t>1 October 2018</a:t>
            </a:fld>
            <a:endParaRPr lang="en-US"/>
          </a:p>
        </p:txBody>
      </p:sp>
      <p:sp>
        <p:nvSpPr>
          <p:cNvPr id="2" name="Pladsholder til sidefod 1"/>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3" name="Pladsholder til diasnummer 2"/>
          <p:cNvSpPr>
            <a:spLocks noGrp="1"/>
          </p:cNvSpPr>
          <p:nvPr>
            <p:ph type="sldNum" sz="quarter" idx="12"/>
          </p:nvPr>
        </p:nvSpPr>
        <p:spPr/>
        <p:txBody>
          <a:bodyPr/>
          <a:lstStyle/>
          <a:p>
            <a:pPr>
              <a:defRPr/>
            </a:pPr>
            <a:fld id="{95138D2B-9F13-4FEC-AFDA-58A58D2D66DA}" type="slidenum">
              <a:rPr lang="en-US" smtClean="0"/>
              <a:pPr>
                <a:defRPr/>
              </a:pPr>
              <a:t>48</a:t>
            </a:fld>
            <a:endParaRPr lang="en-US"/>
          </a:p>
        </p:txBody>
      </p:sp>
    </p:spTree>
    <p:extLst>
      <p:ext uri="{BB962C8B-B14F-4D97-AF65-F5344CB8AC3E}">
        <p14:creationId xmlns:p14="http://schemas.microsoft.com/office/powerpoint/2010/main" val="13888313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US"/>
          </a:p>
        </p:txBody>
      </p:sp>
      <p:sp>
        <p:nvSpPr>
          <p:cNvPr id="24579" name="Rectangle 3"/>
          <p:cNvSpPr>
            <a:spLocks noGrp="1" noChangeArrowheads="1"/>
          </p:cNvSpPr>
          <p:nvPr>
            <p:ph type="body" idx="1"/>
          </p:nvPr>
        </p:nvSpPr>
        <p:spPr/>
        <p:txBody>
          <a:bodyPr/>
          <a:lstStyle/>
          <a:p>
            <a:endParaRPr lang="en-US"/>
          </a:p>
        </p:txBody>
      </p:sp>
      <p:pic>
        <p:nvPicPr>
          <p:cNvPr id="24580" name="Picture 4" descr="carlsberg shwoosh rød coca"/>
          <p:cNvPicPr>
            <a:picLocks noChangeAspect="1" noChangeArrowheads="1"/>
          </p:cNvPicPr>
          <p:nvPr/>
        </p:nvPicPr>
        <p:blipFill>
          <a:blip r:embed="rId2"/>
          <a:srcRect/>
          <a:stretch>
            <a:fillRect/>
          </a:stretch>
        </p:blipFill>
        <p:spPr bwMode="auto">
          <a:xfrm>
            <a:off x="0" y="0"/>
            <a:ext cx="9612313" cy="6865938"/>
          </a:xfrm>
          <a:prstGeom prst="rect">
            <a:avLst/>
          </a:prstGeom>
          <a:noFill/>
        </p:spPr>
      </p:pic>
      <p:sp>
        <p:nvSpPr>
          <p:cNvPr id="5" name="Pladsholder til dato 4"/>
          <p:cNvSpPr>
            <a:spLocks noGrp="1"/>
          </p:cNvSpPr>
          <p:nvPr>
            <p:ph type="dt" sz="half" idx="10"/>
          </p:nvPr>
        </p:nvSpPr>
        <p:spPr/>
        <p:txBody>
          <a:bodyPr/>
          <a:lstStyle/>
          <a:p>
            <a:fld id="{71D1909C-5AE3-4298-9F9A-91390CC990A2}" type="datetime3">
              <a:rPr lang="en-US" smtClean="0"/>
              <a:t>1 October 2018</a:t>
            </a:fld>
            <a:endParaRPr lang="en-US"/>
          </a:p>
        </p:txBody>
      </p:sp>
      <p:sp>
        <p:nvSpPr>
          <p:cNvPr id="2" name="Pladsholder til sidefod 1"/>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3" name="Pladsholder til diasnummer 2"/>
          <p:cNvSpPr>
            <a:spLocks noGrp="1"/>
          </p:cNvSpPr>
          <p:nvPr>
            <p:ph type="sldNum" sz="quarter" idx="12"/>
          </p:nvPr>
        </p:nvSpPr>
        <p:spPr/>
        <p:txBody>
          <a:bodyPr/>
          <a:lstStyle/>
          <a:p>
            <a:pPr>
              <a:defRPr/>
            </a:pPr>
            <a:fld id="{95138D2B-9F13-4FEC-AFDA-58A58D2D66DA}" type="slidenum">
              <a:rPr lang="en-US" smtClean="0"/>
              <a:pPr>
                <a:defRPr/>
              </a:pPr>
              <a:t>49</a:t>
            </a:fld>
            <a:endParaRPr lang="en-US"/>
          </a:p>
        </p:txBody>
      </p:sp>
    </p:spTree>
    <p:extLst>
      <p:ext uri="{BB962C8B-B14F-4D97-AF65-F5344CB8AC3E}">
        <p14:creationId xmlns:p14="http://schemas.microsoft.com/office/powerpoint/2010/main" val="28427906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3"/>
          <p:cNvSpPr>
            <a:spLocks noGrp="1"/>
          </p:cNvSpPr>
          <p:nvPr>
            <p:ph type="dt" sz="half" idx="10"/>
          </p:nvPr>
        </p:nvSpPr>
        <p:spPr/>
        <p:txBody>
          <a:bodyPr/>
          <a:lstStyle/>
          <a:p>
            <a:fld id="{85CFF4AA-67EF-45AE-9171-7C6F1800BA0A}" type="datetime3">
              <a:rPr lang="en-US" smtClean="0"/>
              <a:t>1 October 2018</a:t>
            </a:fld>
            <a:endParaRPr lang="da-DK"/>
          </a:p>
        </p:txBody>
      </p:sp>
      <p:sp>
        <p:nvSpPr>
          <p:cNvPr id="4" name="Pladsholder til diasnummer 5"/>
          <p:cNvSpPr>
            <a:spLocks noGrp="1"/>
          </p:cNvSpPr>
          <p:nvPr>
            <p:ph type="sldNum" sz="quarter" idx="12"/>
          </p:nvPr>
        </p:nvSpPr>
        <p:spPr/>
        <p:txBody>
          <a:bodyPr/>
          <a:lstStyle/>
          <a:p>
            <a:fld id="{EC080EEE-D51E-41B1-9F21-7546664E4B80}" type="slidenum">
              <a:rPr lang="da-DK"/>
              <a:pPr/>
              <a:t>5</a:t>
            </a:fld>
            <a:endParaRPr lang="da-DK"/>
          </a:p>
        </p:txBody>
      </p:sp>
      <p:sp>
        <p:nvSpPr>
          <p:cNvPr id="112643" name="Rectangle 3"/>
          <p:cNvSpPr>
            <a:spLocks noGrp="1" noChangeArrowheads="1"/>
          </p:cNvSpPr>
          <p:nvPr>
            <p:ph type="body" idx="1"/>
          </p:nvPr>
        </p:nvSpPr>
        <p:spPr>
          <a:xfrm>
            <a:off x="2051720" y="260648"/>
            <a:ext cx="6840760" cy="6120680"/>
          </a:xfrm>
        </p:spPr>
        <p:txBody>
          <a:bodyPr>
            <a:normAutofit lnSpcReduction="10000"/>
          </a:bodyPr>
          <a:lstStyle/>
          <a:p>
            <a:pPr>
              <a:lnSpc>
                <a:spcPct val="90000"/>
              </a:lnSpc>
              <a:buFontTx/>
              <a:buNone/>
            </a:pPr>
            <a:r>
              <a:rPr lang="en-GB" sz="2400" dirty="0" err="1" smtClean="0">
                <a:cs typeface="Arial" pitchFamily="34" charset="0"/>
              </a:rPr>
              <a:t>Virksomhedskultur</a:t>
            </a:r>
            <a:r>
              <a:rPr lang="en-GB" sz="2400" dirty="0" smtClean="0">
                <a:cs typeface="Arial" pitchFamily="34" charset="0"/>
              </a:rPr>
              <a:t> - Corporate identity</a:t>
            </a:r>
          </a:p>
          <a:p>
            <a:pPr>
              <a:lnSpc>
                <a:spcPct val="90000"/>
              </a:lnSpc>
              <a:buFontTx/>
              <a:buNone/>
            </a:pPr>
            <a:endParaRPr lang="en-GB" sz="2400" dirty="0" smtClean="0">
              <a:cs typeface="Arial" pitchFamily="34" charset="0"/>
            </a:endParaRPr>
          </a:p>
          <a:p>
            <a:pPr>
              <a:lnSpc>
                <a:spcPct val="90000"/>
              </a:lnSpc>
              <a:buFontTx/>
              <a:buNone/>
            </a:pPr>
            <a:r>
              <a:rPr lang="en-GB" sz="2400" dirty="0" smtClean="0">
                <a:cs typeface="Arial" pitchFamily="34" charset="0"/>
              </a:rPr>
              <a:t>Corporate identity </a:t>
            </a:r>
            <a:r>
              <a:rPr lang="en-GB" sz="2400" dirty="0" err="1" smtClean="0">
                <a:cs typeface="Arial" pitchFamily="34" charset="0"/>
              </a:rPr>
              <a:t>kan</a:t>
            </a:r>
            <a:r>
              <a:rPr lang="en-GB" sz="2400" dirty="0" smtClean="0">
                <a:cs typeface="Arial" pitchFamily="34" charset="0"/>
              </a:rPr>
              <a:t> definers </a:t>
            </a:r>
            <a:r>
              <a:rPr lang="en-GB" sz="2400" dirty="0" err="1" smtClean="0">
                <a:cs typeface="Arial" pitchFamily="34" charset="0"/>
              </a:rPr>
              <a:t>indeholdende</a:t>
            </a:r>
            <a:r>
              <a:rPr lang="en-GB" sz="2400" dirty="0" smtClean="0">
                <a:cs typeface="Arial" pitchFamily="34" charset="0"/>
              </a:rPr>
              <a:t> </a:t>
            </a:r>
            <a:r>
              <a:rPr lang="en-GB" sz="2400" dirty="0" err="1" smtClean="0">
                <a:cs typeface="Arial" pitchFamily="34" charset="0"/>
              </a:rPr>
              <a:t>følgende</a:t>
            </a:r>
            <a:r>
              <a:rPr lang="en-GB" sz="2400" dirty="0" smtClean="0">
                <a:cs typeface="Arial" pitchFamily="34" charset="0"/>
              </a:rPr>
              <a:t> </a:t>
            </a:r>
            <a:r>
              <a:rPr lang="en-GB" sz="2400" dirty="0" err="1" smtClean="0">
                <a:cs typeface="Arial" pitchFamily="34" charset="0"/>
              </a:rPr>
              <a:t>tre</a:t>
            </a:r>
            <a:r>
              <a:rPr lang="en-GB" sz="2400" dirty="0" smtClean="0">
                <a:cs typeface="Arial" pitchFamily="34" charset="0"/>
              </a:rPr>
              <a:t> </a:t>
            </a:r>
            <a:r>
              <a:rPr lang="en-GB" sz="2400" dirty="0" err="1" smtClean="0">
                <a:cs typeface="Arial" pitchFamily="34" charset="0"/>
              </a:rPr>
              <a:t>aspekter</a:t>
            </a:r>
            <a:r>
              <a:rPr lang="en-GB" sz="2400" dirty="0" smtClean="0">
                <a:cs typeface="Arial" pitchFamily="34" charset="0"/>
              </a:rPr>
              <a:t>:</a:t>
            </a:r>
          </a:p>
          <a:p>
            <a:pPr marL="0" indent="0">
              <a:lnSpc>
                <a:spcPct val="90000"/>
              </a:lnSpc>
              <a:buNone/>
            </a:pPr>
            <a:endParaRPr lang="en-GB" sz="2400" dirty="0" smtClean="0">
              <a:cs typeface="Arial" pitchFamily="34" charset="0"/>
            </a:endParaRPr>
          </a:p>
          <a:p>
            <a:pPr>
              <a:lnSpc>
                <a:spcPct val="90000"/>
              </a:lnSpc>
            </a:pPr>
            <a:r>
              <a:rPr lang="en-GB" sz="2400" dirty="0" smtClean="0">
                <a:cs typeface="Arial" pitchFamily="34" charset="0"/>
              </a:rPr>
              <a:t>Design (Corporate design): </a:t>
            </a:r>
            <a:r>
              <a:rPr lang="en-GB" sz="2400" dirty="0" err="1" smtClean="0">
                <a:cs typeface="Arial" pitchFamily="34" charset="0"/>
              </a:rPr>
              <a:t>designprogrammet</a:t>
            </a:r>
            <a:r>
              <a:rPr lang="en-GB" sz="2400" dirty="0" smtClean="0">
                <a:cs typeface="Arial" pitchFamily="34" charset="0"/>
              </a:rPr>
              <a:t>; logo, </a:t>
            </a:r>
            <a:r>
              <a:rPr lang="en-GB" sz="2400" dirty="0" err="1" smtClean="0">
                <a:cs typeface="Arial" pitchFamily="34" charset="0"/>
              </a:rPr>
              <a:t>navn</a:t>
            </a:r>
            <a:r>
              <a:rPr lang="en-GB" sz="2400" dirty="0" smtClean="0">
                <a:cs typeface="Arial" pitchFamily="34" charset="0"/>
              </a:rPr>
              <a:t>, </a:t>
            </a:r>
            <a:r>
              <a:rPr lang="en-GB" sz="2400" dirty="0" err="1" smtClean="0">
                <a:cs typeface="Arial" pitchFamily="34" charset="0"/>
              </a:rPr>
              <a:t>visitkort</a:t>
            </a:r>
            <a:r>
              <a:rPr lang="en-GB" sz="2400" dirty="0" smtClean="0">
                <a:cs typeface="Arial" pitchFamily="34" charset="0"/>
              </a:rPr>
              <a:t>, </a:t>
            </a:r>
            <a:r>
              <a:rPr lang="en-GB" sz="2400" dirty="0" err="1" smtClean="0">
                <a:cs typeface="Arial" pitchFamily="34" charset="0"/>
              </a:rPr>
              <a:t>netsted</a:t>
            </a:r>
            <a:r>
              <a:rPr lang="en-GB" sz="2400" dirty="0" smtClean="0">
                <a:cs typeface="Arial" pitchFamily="34" charset="0"/>
              </a:rPr>
              <a:t> (digital evidence) </a:t>
            </a:r>
            <a:r>
              <a:rPr lang="en-GB" sz="2400" dirty="0" err="1" smtClean="0">
                <a:cs typeface="Arial" pitchFamily="34" charset="0"/>
              </a:rPr>
              <a:t>m.m.</a:t>
            </a:r>
            <a:endParaRPr lang="en-GB" sz="2400" dirty="0" smtClean="0">
              <a:cs typeface="Arial" pitchFamily="34" charset="0"/>
            </a:endParaRPr>
          </a:p>
          <a:p>
            <a:pPr>
              <a:lnSpc>
                <a:spcPct val="90000"/>
              </a:lnSpc>
            </a:pPr>
            <a:endParaRPr lang="en-GB" sz="2400" dirty="0" smtClean="0">
              <a:cs typeface="Arial" pitchFamily="34" charset="0"/>
            </a:endParaRPr>
          </a:p>
          <a:p>
            <a:pPr>
              <a:lnSpc>
                <a:spcPct val="90000"/>
              </a:lnSpc>
            </a:pPr>
            <a:r>
              <a:rPr lang="en-GB" sz="2400" dirty="0" err="1" smtClean="0">
                <a:cs typeface="Arial" pitchFamily="34" charset="0"/>
              </a:rPr>
              <a:t>Kommunikation</a:t>
            </a:r>
            <a:r>
              <a:rPr lang="en-GB" sz="2400" dirty="0" smtClean="0">
                <a:cs typeface="Arial" pitchFamily="34" charset="0"/>
              </a:rPr>
              <a:t> (Corporate communication): </a:t>
            </a:r>
            <a:r>
              <a:rPr lang="en-GB" sz="2400" dirty="0" err="1" smtClean="0">
                <a:cs typeface="Arial" pitchFamily="34" charset="0"/>
              </a:rPr>
              <a:t>Reklamer</a:t>
            </a:r>
            <a:r>
              <a:rPr lang="en-GB" sz="2400" dirty="0" smtClean="0">
                <a:cs typeface="Arial" pitchFamily="34" charset="0"/>
              </a:rPr>
              <a:t>, PR, intern </a:t>
            </a:r>
            <a:r>
              <a:rPr lang="en-GB" sz="2400" dirty="0" err="1" smtClean="0">
                <a:cs typeface="Arial" pitchFamily="34" charset="0"/>
              </a:rPr>
              <a:t>og</a:t>
            </a:r>
            <a:r>
              <a:rPr lang="en-GB" sz="2400" dirty="0" smtClean="0">
                <a:cs typeface="Arial" pitchFamily="34" charset="0"/>
              </a:rPr>
              <a:t> </a:t>
            </a:r>
            <a:r>
              <a:rPr lang="en-GB" sz="2400" dirty="0" err="1" smtClean="0">
                <a:cs typeface="Arial" pitchFamily="34" charset="0"/>
              </a:rPr>
              <a:t>ekstern</a:t>
            </a:r>
            <a:r>
              <a:rPr lang="en-GB" sz="2400" dirty="0" smtClean="0">
                <a:cs typeface="Arial" pitchFamily="34" charset="0"/>
              </a:rPr>
              <a:t> </a:t>
            </a:r>
            <a:r>
              <a:rPr lang="en-GB" sz="2400" dirty="0" err="1" smtClean="0">
                <a:cs typeface="Arial" pitchFamily="34" charset="0"/>
              </a:rPr>
              <a:t>kommunikation</a:t>
            </a:r>
            <a:r>
              <a:rPr lang="en-GB" sz="2400" dirty="0" smtClean="0">
                <a:cs typeface="Arial" pitchFamily="34" charset="0"/>
              </a:rPr>
              <a:t>, </a:t>
            </a:r>
            <a:r>
              <a:rPr lang="en-GB" sz="2400" dirty="0" err="1" smtClean="0">
                <a:cs typeface="Arial" pitchFamily="34" charset="0"/>
              </a:rPr>
              <a:t>netsted</a:t>
            </a:r>
            <a:r>
              <a:rPr lang="en-GB" sz="2400" dirty="0" smtClean="0">
                <a:cs typeface="Arial" pitchFamily="34" charset="0"/>
              </a:rPr>
              <a:t> </a:t>
            </a:r>
            <a:r>
              <a:rPr lang="en-GB" sz="2400" dirty="0" err="1" smtClean="0">
                <a:cs typeface="Arial" pitchFamily="34" charset="0"/>
              </a:rPr>
              <a:t>m.m.</a:t>
            </a:r>
            <a:endParaRPr lang="en-GB" sz="2400" dirty="0" smtClean="0">
              <a:cs typeface="Arial" pitchFamily="34" charset="0"/>
            </a:endParaRPr>
          </a:p>
          <a:p>
            <a:pPr>
              <a:lnSpc>
                <a:spcPct val="90000"/>
              </a:lnSpc>
            </a:pPr>
            <a:endParaRPr lang="en-GB" sz="2400" dirty="0" smtClean="0">
              <a:cs typeface="Arial" pitchFamily="34" charset="0"/>
            </a:endParaRPr>
          </a:p>
          <a:p>
            <a:pPr>
              <a:lnSpc>
                <a:spcPct val="90000"/>
              </a:lnSpc>
            </a:pPr>
            <a:r>
              <a:rPr lang="en-GB" sz="2400" dirty="0" err="1" smtClean="0">
                <a:cs typeface="Arial" pitchFamily="34" charset="0"/>
              </a:rPr>
              <a:t>Etik</a:t>
            </a:r>
            <a:r>
              <a:rPr lang="en-GB" sz="2400" dirty="0" smtClean="0">
                <a:cs typeface="Arial" pitchFamily="34" charset="0"/>
              </a:rPr>
              <a:t> (Corporate behaviour): Mission, Vision </a:t>
            </a:r>
            <a:r>
              <a:rPr lang="en-GB" sz="2400" dirty="0" err="1" smtClean="0">
                <a:cs typeface="Arial" pitchFamily="34" charset="0"/>
              </a:rPr>
              <a:t>og</a:t>
            </a:r>
            <a:r>
              <a:rPr lang="en-GB" sz="2400" dirty="0" smtClean="0">
                <a:cs typeface="Arial" pitchFamily="34" charset="0"/>
              </a:rPr>
              <a:t> </a:t>
            </a:r>
            <a:r>
              <a:rPr lang="en-GB" sz="2400" dirty="0" err="1" smtClean="0">
                <a:cs typeface="Arial" pitchFamily="34" charset="0"/>
              </a:rPr>
              <a:t>værdier</a:t>
            </a:r>
            <a:r>
              <a:rPr lang="en-GB" sz="2400" dirty="0" smtClean="0">
                <a:cs typeface="Arial" pitchFamily="34" charset="0"/>
              </a:rPr>
              <a:t> (MVV), </a:t>
            </a:r>
            <a:r>
              <a:rPr lang="en-GB" sz="2400" dirty="0" err="1" smtClean="0">
                <a:cs typeface="Arial" pitchFamily="34" charset="0"/>
              </a:rPr>
              <a:t>normer</a:t>
            </a:r>
            <a:r>
              <a:rPr lang="en-GB" sz="2400" dirty="0" smtClean="0">
                <a:cs typeface="Arial" pitchFamily="34" charset="0"/>
              </a:rPr>
              <a:t>, </a:t>
            </a:r>
            <a:r>
              <a:rPr lang="en-GB" sz="2400" dirty="0" err="1" smtClean="0">
                <a:cs typeface="Arial" pitchFamily="34" charset="0"/>
              </a:rPr>
              <a:t>politikker</a:t>
            </a:r>
            <a:r>
              <a:rPr lang="en-GB" sz="2400" dirty="0" smtClean="0">
                <a:cs typeface="Arial" pitchFamily="34" charset="0"/>
              </a:rPr>
              <a:t> (</a:t>
            </a:r>
            <a:r>
              <a:rPr lang="en-GB" sz="2400" dirty="0" err="1" smtClean="0">
                <a:cs typeface="Arial" pitchFamily="34" charset="0"/>
              </a:rPr>
              <a:t>barsel</a:t>
            </a:r>
            <a:r>
              <a:rPr lang="en-GB" sz="2400" dirty="0" smtClean="0">
                <a:cs typeface="Arial" pitchFamily="34" charset="0"/>
              </a:rPr>
              <a:t>, </a:t>
            </a:r>
            <a:r>
              <a:rPr lang="en-GB" sz="2400" dirty="0" err="1" smtClean="0">
                <a:cs typeface="Arial" pitchFamily="34" charset="0"/>
              </a:rPr>
              <a:t>ligeløn</a:t>
            </a:r>
            <a:r>
              <a:rPr lang="en-GB" sz="2400" dirty="0" smtClean="0">
                <a:cs typeface="Arial" pitchFamily="34" charset="0"/>
              </a:rPr>
              <a:t>, </a:t>
            </a:r>
            <a:r>
              <a:rPr lang="da-DK" sz="2400" dirty="0" smtClean="0"/>
              <a:t>CSR</a:t>
            </a:r>
            <a:r>
              <a:rPr lang="da-DK" sz="2400" dirty="0"/>
              <a:t> (</a:t>
            </a:r>
            <a:r>
              <a:rPr lang="da-DK" sz="2400" dirty="0" err="1"/>
              <a:t>Corporate</a:t>
            </a:r>
            <a:r>
              <a:rPr lang="da-DK" sz="2400" dirty="0"/>
              <a:t> Social </a:t>
            </a:r>
            <a:r>
              <a:rPr lang="da-DK" sz="2400" dirty="0" err="1" smtClean="0"/>
              <a:t>Responsibility</a:t>
            </a:r>
            <a:r>
              <a:rPr lang="da-DK" sz="2400" dirty="0" smtClean="0"/>
              <a:t>) m.m.</a:t>
            </a:r>
          </a:p>
          <a:p>
            <a:pPr marL="0" indent="0">
              <a:lnSpc>
                <a:spcPct val="90000"/>
              </a:lnSpc>
              <a:buNone/>
            </a:pPr>
            <a:endParaRPr lang="en-GB" sz="2400" dirty="0"/>
          </a:p>
          <a:p>
            <a:pPr>
              <a:lnSpc>
                <a:spcPct val="90000"/>
              </a:lnSpc>
              <a:buFontTx/>
              <a:buNone/>
            </a:pPr>
            <a:r>
              <a:rPr lang="en-GB" sz="2400" dirty="0" err="1" smtClean="0">
                <a:cs typeface="Arial" pitchFamily="34" charset="0"/>
              </a:rPr>
              <a:t>Visuel</a:t>
            </a:r>
            <a:r>
              <a:rPr lang="en-GB" sz="2400" dirty="0" smtClean="0">
                <a:cs typeface="Arial" pitchFamily="34" charset="0"/>
              </a:rPr>
              <a:t> </a:t>
            </a:r>
            <a:r>
              <a:rPr lang="en-GB" sz="2400" dirty="0" err="1" smtClean="0">
                <a:cs typeface="Arial" pitchFamily="34" charset="0"/>
              </a:rPr>
              <a:t>Identitet</a:t>
            </a:r>
            <a:r>
              <a:rPr lang="en-GB" sz="2400" dirty="0" smtClean="0">
                <a:cs typeface="Arial" pitchFamily="34" charset="0"/>
              </a:rPr>
              <a:t> </a:t>
            </a:r>
            <a:r>
              <a:rPr lang="en-GB" sz="2400" dirty="0" err="1" smtClean="0">
                <a:cs typeface="Arial" pitchFamily="34" charset="0"/>
              </a:rPr>
              <a:t>er</a:t>
            </a:r>
            <a:r>
              <a:rPr lang="en-GB" sz="2400" dirty="0" smtClean="0">
                <a:cs typeface="Arial" pitchFamily="34" charset="0"/>
              </a:rPr>
              <a:t> den </a:t>
            </a:r>
            <a:r>
              <a:rPr lang="en-GB" sz="2400" dirty="0" err="1" smtClean="0">
                <a:cs typeface="Arial" pitchFamily="34" charset="0"/>
              </a:rPr>
              <a:t>visuelle</a:t>
            </a:r>
            <a:r>
              <a:rPr lang="en-GB" sz="2400" dirty="0" smtClean="0">
                <a:cs typeface="Arial" pitchFamily="34" charset="0"/>
              </a:rPr>
              <a:t> del </a:t>
            </a:r>
            <a:r>
              <a:rPr lang="en-GB" sz="2400" dirty="0" err="1" smtClean="0">
                <a:cs typeface="Arial" pitchFamily="34" charset="0"/>
              </a:rPr>
              <a:t>af</a:t>
            </a:r>
            <a:r>
              <a:rPr lang="en-GB" sz="2400" dirty="0" smtClean="0">
                <a:cs typeface="Arial" pitchFamily="34" charset="0"/>
              </a:rPr>
              <a:t> CI</a:t>
            </a:r>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
        <p:nvSpPr>
          <p:cNvPr id="7" name="Tekstboks 6"/>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solidFill>
                  <a:srgbClr val="FF0000"/>
                </a:solidFill>
                <a:latin typeface="+mj-lt"/>
                <a:cs typeface="Arial" pitchFamily="34" charset="0"/>
              </a:rPr>
              <a:t>Virksomhedskultur</a:t>
            </a:r>
            <a:endParaRPr lang="en-GB" dirty="0" smtClean="0">
              <a:solidFill>
                <a:srgbClr val="FF0000"/>
              </a:solidFill>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4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4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4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4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p>
        </p:txBody>
      </p:sp>
      <p:sp>
        <p:nvSpPr>
          <p:cNvPr id="8195" name="Rectangle 3"/>
          <p:cNvSpPr>
            <a:spLocks noGrp="1" noChangeArrowheads="1"/>
          </p:cNvSpPr>
          <p:nvPr>
            <p:ph type="body" idx="1"/>
          </p:nvPr>
        </p:nvSpPr>
        <p:spPr/>
        <p:txBody>
          <a:bodyPr/>
          <a:lstStyle/>
          <a:p>
            <a:endParaRPr lang="en-US"/>
          </a:p>
        </p:txBody>
      </p:sp>
      <p:pic>
        <p:nvPicPr>
          <p:cNvPr id="8196" name="Picture 4" descr="carlsberg shwoosh blå"/>
          <p:cNvPicPr>
            <a:picLocks noChangeAspect="1" noChangeArrowheads="1"/>
          </p:cNvPicPr>
          <p:nvPr/>
        </p:nvPicPr>
        <p:blipFill>
          <a:blip r:embed="rId2"/>
          <a:srcRect/>
          <a:stretch>
            <a:fillRect/>
          </a:stretch>
        </p:blipFill>
        <p:spPr bwMode="auto">
          <a:xfrm>
            <a:off x="0" y="0"/>
            <a:ext cx="9612313" cy="6865938"/>
          </a:xfrm>
          <a:prstGeom prst="rect">
            <a:avLst/>
          </a:prstGeom>
          <a:noFill/>
        </p:spPr>
      </p:pic>
      <p:sp>
        <p:nvSpPr>
          <p:cNvPr id="5" name="Pladsholder til dato 4"/>
          <p:cNvSpPr>
            <a:spLocks noGrp="1"/>
          </p:cNvSpPr>
          <p:nvPr>
            <p:ph type="dt" sz="half" idx="10"/>
          </p:nvPr>
        </p:nvSpPr>
        <p:spPr/>
        <p:txBody>
          <a:bodyPr/>
          <a:lstStyle/>
          <a:p>
            <a:fld id="{7956264B-75D6-4B99-B5A8-8A60191E0ED7}" type="datetime3">
              <a:rPr lang="en-US" smtClean="0"/>
              <a:t>1 October 2018</a:t>
            </a:fld>
            <a:endParaRPr lang="en-US"/>
          </a:p>
        </p:txBody>
      </p:sp>
      <p:sp>
        <p:nvSpPr>
          <p:cNvPr id="2" name="Pladsholder til sidefod 1"/>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3" name="Pladsholder til diasnummer 2"/>
          <p:cNvSpPr>
            <a:spLocks noGrp="1"/>
          </p:cNvSpPr>
          <p:nvPr>
            <p:ph type="sldNum" sz="quarter" idx="12"/>
          </p:nvPr>
        </p:nvSpPr>
        <p:spPr/>
        <p:txBody>
          <a:bodyPr/>
          <a:lstStyle/>
          <a:p>
            <a:pPr>
              <a:defRPr/>
            </a:pPr>
            <a:fld id="{95138D2B-9F13-4FEC-AFDA-58A58D2D66DA}" type="slidenum">
              <a:rPr lang="en-US" smtClean="0"/>
              <a:pPr>
                <a:defRPr/>
              </a:pPr>
              <a:t>50</a:t>
            </a:fld>
            <a:endParaRPr lang="en-US"/>
          </a:p>
        </p:txBody>
      </p:sp>
    </p:spTree>
    <p:extLst>
      <p:ext uri="{BB962C8B-B14F-4D97-AF65-F5344CB8AC3E}">
        <p14:creationId xmlns:p14="http://schemas.microsoft.com/office/powerpoint/2010/main" val="15756963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p>
        </p:txBody>
      </p:sp>
      <p:sp>
        <p:nvSpPr>
          <p:cNvPr id="7171" name="Rectangle 3"/>
          <p:cNvSpPr>
            <a:spLocks noGrp="1" noChangeArrowheads="1"/>
          </p:cNvSpPr>
          <p:nvPr>
            <p:ph type="body" idx="1"/>
          </p:nvPr>
        </p:nvSpPr>
        <p:spPr/>
        <p:txBody>
          <a:bodyPr/>
          <a:lstStyle/>
          <a:p>
            <a:endParaRPr lang="en-US"/>
          </a:p>
        </p:txBody>
      </p:sp>
      <p:pic>
        <p:nvPicPr>
          <p:cNvPr id="7172" name="Picture 4" descr="carlsberg shwoosh"/>
          <p:cNvPicPr>
            <a:picLocks noChangeAspect="1" noChangeArrowheads="1"/>
          </p:cNvPicPr>
          <p:nvPr/>
        </p:nvPicPr>
        <p:blipFill>
          <a:blip r:embed="rId2"/>
          <a:srcRect/>
          <a:stretch>
            <a:fillRect/>
          </a:stretch>
        </p:blipFill>
        <p:spPr bwMode="auto">
          <a:xfrm>
            <a:off x="0" y="0"/>
            <a:ext cx="9612313" cy="6864350"/>
          </a:xfrm>
          <a:prstGeom prst="rect">
            <a:avLst/>
          </a:prstGeom>
          <a:noFill/>
        </p:spPr>
      </p:pic>
      <p:sp>
        <p:nvSpPr>
          <p:cNvPr id="5" name="Pladsholder til dato 4"/>
          <p:cNvSpPr>
            <a:spLocks noGrp="1"/>
          </p:cNvSpPr>
          <p:nvPr>
            <p:ph type="dt" sz="half" idx="10"/>
          </p:nvPr>
        </p:nvSpPr>
        <p:spPr/>
        <p:txBody>
          <a:bodyPr/>
          <a:lstStyle/>
          <a:p>
            <a:fld id="{E54B0038-1FB8-4DB1-8F5E-40236E834C01}" type="datetime3">
              <a:rPr lang="en-US" smtClean="0"/>
              <a:t>1 October 2018</a:t>
            </a:fld>
            <a:endParaRPr lang="en-US"/>
          </a:p>
        </p:txBody>
      </p:sp>
      <p:sp>
        <p:nvSpPr>
          <p:cNvPr id="2" name="Pladsholder til sidefod 1"/>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3" name="Pladsholder til diasnummer 2"/>
          <p:cNvSpPr>
            <a:spLocks noGrp="1"/>
          </p:cNvSpPr>
          <p:nvPr>
            <p:ph type="sldNum" sz="quarter" idx="12"/>
          </p:nvPr>
        </p:nvSpPr>
        <p:spPr/>
        <p:txBody>
          <a:bodyPr/>
          <a:lstStyle/>
          <a:p>
            <a:pPr>
              <a:defRPr/>
            </a:pPr>
            <a:fld id="{95138D2B-9F13-4FEC-AFDA-58A58D2D66DA}" type="slidenum">
              <a:rPr lang="en-US" smtClean="0"/>
              <a:pPr>
                <a:defRPr/>
              </a:pPr>
              <a:t>51</a:t>
            </a:fld>
            <a:endParaRPr lang="en-US"/>
          </a:p>
        </p:txBody>
      </p:sp>
    </p:spTree>
    <p:extLst>
      <p:ext uri="{BB962C8B-B14F-4D97-AF65-F5344CB8AC3E}">
        <p14:creationId xmlns:p14="http://schemas.microsoft.com/office/powerpoint/2010/main" val="36190886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en-US"/>
          </a:p>
        </p:txBody>
      </p:sp>
      <p:sp>
        <p:nvSpPr>
          <p:cNvPr id="5123" name="Rectangle 3"/>
          <p:cNvSpPr>
            <a:spLocks noGrp="1" noChangeArrowheads="1"/>
          </p:cNvSpPr>
          <p:nvPr>
            <p:ph type="body" idx="1"/>
          </p:nvPr>
        </p:nvSpPr>
        <p:spPr/>
        <p:txBody>
          <a:bodyPr/>
          <a:lstStyle/>
          <a:p>
            <a:endParaRPr lang="en-US"/>
          </a:p>
        </p:txBody>
      </p:sp>
      <p:pic>
        <p:nvPicPr>
          <p:cNvPr id="5124" name="Picture 4" descr="carlsberg frugt"/>
          <p:cNvPicPr>
            <a:picLocks noChangeAspect="1" noChangeArrowheads="1"/>
          </p:cNvPicPr>
          <p:nvPr/>
        </p:nvPicPr>
        <p:blipFill>
          <a:blip r:embed="rId2"/>
          <a:srcRect/>
          <a:stretch>
            <a:fillRect/>
          </a:stretch>
        </p:blipFill>
        <p:spPr bwMode="auto">
          <a:xfrm>
            <a:off x="0" y="0"/>
            <a:ext cx="9612313" cy="6865938"/>
          </a:xfrm>
          <a:prstGeom prst="rect">
            <a:avLst/>
          </a:prstGeom>
          <a:noFill/>
        </p:spPr>
      </p:pic>
      <p:sp>
        <p:nvSpPr>
          <p:cNvPr id="5" name="Pladsholder til dato 4"/>
          <p:cNvSpPr>
            <a:spLocks noGrp="1"/>
          </p:cNvSpPr>
          <p:nvPr>
            <p:ph type="dt" sz="half" idx="10"/>
          </p:nvPr>
        </p:nvSpPr>
        <p:spPr/>
        <p:txBody>
          <a:bodyPr/>
          <a:lstStyle/>
          <a:p>
            <a:fld id="{CCC6B3D9-BFE3-46E8-B418-FC6E97538D22}" type="datetime3">
              <a:rPr lang="en-US" smtClean="0"/>
              <a:t>1 October 2018</a:t>
            </a:fld>
            <a:endParaRPr lang="en-US"/>
          </a:p>
        </p:txBody>
      </p:sp>
      <p:sp>
        <p:nvSpPr>
          <p:cNvPr id="2" name="Pladsholder til sidefod 1"/>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3" name="Pladsholder til diasnummer 2"/>
          <p:cNvSpPr>
            <a:spLocks noGrp="1"/>
          </p:cNvSpPr>
          <p:nvPr>
            <p:ph type="sldNum" sz="quarter" idx="12"/>
          </p:nvPr>
        </p:nvSpPr>
        <p:spPr/>
        <p:txBody>
          <a:bodyPr/>
          <a:lstStyle/>
          <a:p>
            <a:pPr>
              <a:defRPr/>
            </a:pPr>
            <a:fld id="{95138D2B-9F13-4FEC-AFDA-58A58D2D66DA}" type="slidenum">
              <a:rPr lang="en-US" smtClean="0"/>
              <a:pPr>
                <a:defRPr/>
              </a:pPr>
              <a:t>52</a:t>
            </a:fld>
            <a:endParaRPr lang="en-US"/>
          </a:p>
        </p:txBody>
      </p:sp>
    </p:spTree>
    <p:extLst>
      <p:ext uri="{BB962C8B-B14F-4D97-AF65-F5344CB8AC3E}">
        <p14:creationId xmlns:p14="http://schemas.microsoft.com/office/powerpoint/2010/main" val="36742144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p>
        </p:txBody>
      </p:sp>
      <p:sp>
        <p:nvSpPr>
          <p:cNvPr id="4099" name="Rectangle 3"/>
          <p:cNvSpPr>
            <a:spLocks noGrp="1" noChangeArrowheads="1"/>
          </p:cNvSpPr>
          <p:nvPr>
            <p:ph type="body" idx="1"/>
          </p:nvPr>
        </p:nvSpPr>
        <p:spPr/>
        <p:txBody>
          <a:bodyPr/>
          <a:lstStyle/>
          <a:p>
            <a:endParaRPr lang="en-US"/>
          </a:p>
        </p:txBody>
      </p:sp>
      <p:pic>
        <p:nvPicPr>
          <p:cNvPr id="4100" name="Picture 4" descr="carlsberg c"/>
          <p:cNvPicPr>
            <a:picLocks noChangeAspect="1" noChangeArrowheads="1"/>
          </p:cNvPicPr>
          <p:nvPr/>
        </p:nvPicPr>
        <p:blipFill>
          <a:blip r:embed="rId2"/>
          <a:srcRect/>
          <a:stretch>
            <a:fillRect/>
          </a:stretch>
        </p:blipFill>
        <p:spPr bwMode="auto">
          <a:xfrm>
            <a:off x="-4728" y="0"/>
            <a:ext cx="9648826" cy="6891338"/>
          </a:xfrm>
          <a:prstGeom prst="rect">
            <a:avLst/>
          </a:prstGeom>
          <a:noFill/>
        </p:spPr>
      </p:pic>
      <p:sp>
        <p:nvSpPr>
          <p:cNvPr id="5" name="Pladsholder til dato 4"/>
          <p:cNvSpPr>
            <a:spLocks noGrp="1"/>
          </p:cNvSpPr>
          <p:nvPr>
            <p:ph type="dt" sz="half" idx="10"/>
          </p:nvPr>
        </p:nvSpPr>
        <p:spPr/>
        <p:txBody>
          <a:bodyPr/>
          <a:lstStyle/>
          <a:p>
            <a:fld id="{81450D45-48EF-43BE-805D-B438704496A5}" type="datetime3">
              <a:rPr lang="en-US" smtClean="0"/>
              <a:t>1 October 2018</a:t>
            </a:fld>
            <a:endParaRPr lang="en-US"/>
          </a:p>
        </p:txBody>
      </p:sp>
      <p:sp>
        <p:nvSpPr>
          <p:cNvPr id="2" name="Pladsholder til sidefod 1"/>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3" name="Pladsholder til diasnummer 2"/>
          <p:cNvSpPr>
            <a:spLocks noGrp="1"/>
          </p:cNvSpPr>
          <p:nvPr>
            <p:ph type="sldNum" sz="quarter" idx="12"/>
          </p:nvPr>
        </p:nvSpPr>
        <p:spPr/>
        <p:txBody>
          <a:bodyPr/>
          <a:lstStyle/>
          <a:p>
            <a:pPr>
              <a:defRPr/>
            </a:pPr>
            <a:fld id="{95138D2B-9F13-4FEC-AFDA-58A58D2D66DA}" type="slidenum">
              <a:rPr lang="en-US" smtClean="0"/>
              <a:pPr>
                <a:defRPr/>
              </a:pPr>
              <a:t>53</a:t>
            </a:fld>
            <a:endParaRPr lang="en-US"/>
          </a:p>
        </p:txBody>
      </p:sp>
    </p:spTree>
    <p:extLst>
      <p:ext uri="{BB962C8B-B14F-4D97-AF65-F5344CB8AC3E}">
        <p14:creationId xmlns:p14="http://schemas.microsoft.com/office/powerpoint/2010/main" val="17441277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a:p>
        </p:txBody>
      </p:sp>
      <p:sp>
        <p:nvSpPr>
          <p:cNvPr id="6147" name="Rectangle 3"/>
          <p:cNvSpPr>
            <a:spLocks noGrp="1" noChangeArrowheads="1"/>
          </p:cNvSpPr>
          <p:nvPr>
            <p:ph type="body" idx="1"/>
          </p:nvPr>
        </p:nvSpPr>
        <p:spPr/>
        <p:txBody>
          <a:bodyPr/>
          <a:lstStyle/>
          <a:p>
            <a:endParaRPr lang="en-US"/>
          </a:p>
        </p:txBody>
      </p:sp>
      <p:pic>
        <p:nvPicPr>
          <p:cNvPr id="6148" name="Picture 4" descr="carlsberg original"/>
          <p:cNvPicPr>
            <a:picLocks noChangeAspect="1" noChangeArrowheads="1"/>
          </p:cNvPicPr>
          <p:nvPr/>
        </p:nvPicPr>
        <p:blipFill>
          <a:blip r:embed="rId2"/>
          <a:srcRect/>
          <a:stretch>
            <a:fillRect/>
          </a:stretch>
        </p:blipFill>
        <p:spPr bwMode="auto">
          <a:xfrm>
            <a:off x="0" y="0"/>
            <a:ext cx="9685338" cy="6918325"/>
          </a:xfrm>
          <a:prstGeom prst="rect">
            <a:avLst/>
          </a:prstGeom>
          <a:noFill/>
        </p:spPr>
      </p:pic>
      <p:sp>
        <p:nvSpPr>
          <p:cNvPr id="5" name="Pladsholder til dato 4"/>
          <p:cNvSpPr>
            <a:spLocks noGrp="1"/>
          </p:cNvSpPr>
          <p:nvPr>
            <p:ph type="dt" sz="half" idx="10"/>
          </p:nvPr>
        </p:nvSpPr>
        <p:spPr/>
        <p:txBody>
          <a:bodyPr/>
          <a:lstStyle/>
          <a:p>
            <a:fld id="{F41CE2D0-3965-418B-B433-301D1A746B8C}" type="datetime3">
              <a:rPr lang="en-US" smtClean="0"/>
              <a:t>1 October 2018</a:t>
            </a:fld>
            <a:endParaRPr lang="en-US"/>
          </a:p>
        </p:txBody>
      </p:sp>
      <p:sp>
        <p:nvSpPr>
          <p:cNvPr id="2" name="Pladsholder til sidefod 1"/>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3" name="Pladsholder til diasnummer 2"/>
          <p:cNvSpPr>
            <a:spLocks noGrp="1"/>
          </p:cNvSpPr>
          <p:nvPr>
            <p:ph type="sldNum" sz="quarter" idx="12"/>
          </p:nvPr>
        </p:nvSpPr>
        <p:spPr/>
        <p:txBody>
          <a:bodyPr/>
          <a:lstStyle/>
          <a:p>
            <a:pPr>
              <a:defRPr/>
            </a:pPr>
            <a:fld id="{95138D2B-9F13-4FEC-AFDA-58A58D2D66DA}" type="slidenum">
              <a:rPr lang="en-US" smtClean="0"/>
              <a:pPr>
                <a:defRPr/>
              </a:pPr>
              <a:t>54</a:t>
            </a:fld>
            <a:endParaRPr lang="en-US"/>
          </a:p>
        </p:txBody>
      </p:sp>
    </p:spTree>
    <p:extLst>
      <p:ext uri="{BB962C8B-B14F-4D97-AF65-F5344CB8AC3E}">
        <p14:creationId xmlns:p14="http://schemas.microsoft.com/office/powerpoint/2010/main" val="22849577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endParaRPr lang="en-US"/>
          </a:p>
        </p:txBody>
      </p:sp>
      <p:sp>
        <p:nvSpPr>
          <p:cNvPr id="16387" name="Rectangle 3"/>
          <p:cNvSpPr>
            <a:spLocks noGrp="1" noChangeArrowheads="1"/>
          </p:cNvSpPr>
          <p:nvPr>
            <p:ph type="body" idx="1"/>
          </p:nvPr>
        </p:nvSpPr>
        <p:spPr/>
        <p:txBody>
          <a:bodyPr/>
          <a:lstStyle/>
          <a:p>
            <a:endParaRPr lang="en-US"/>
          </a:p>
        </p:txBody>
      </p:sp>
      <p:pic>
        <p:nvPicPr>
          <p:cNvPr id="16388" name="Picture 4"/>
          <p:cNvPicPr>
            <a:picLocks noChangeAspect="1" noChangeArrowheads="1"/>
          </p:cNvPicPr>
          <p:nvPr/>
        </p:nvPicPr>
        <p:blipFill>
          <a:blip r:embed="rId2" cstate="print"/>
          <a:srcRect/>
          <a:stretch>
            <a:fillRect/>
          </a:stretch>
        </p:blipFill>
        <p:spPr bwMode="auto">
          <a:xfrm>
            <a:off x="0" y="-387424"/>
            <a:ext cx="11736176" cy="8802438"/>
          </a:xfrm>
          <a:prstGeom prst="rect">
            <a:avLst/>
          </a:prstGeom>
          <a:noFill/>
          <a:ln w="9525">
            <a:noFill/>
            <a:miter lim="800000"/>
            <a:headEnd/>
            <a:tailEnd/>
          </a:ln>
          <a:effectLst/>
        </p:spPr>
      </p:pic>
      <p:sp>
        <p:nvSpPr>
          <p:cNvPr id="6" name="Pladsholder til diasnummer 5"/>
          <p:cNvSpPr>
            <a:spLocks noGrp="1"/>
          </p:cNvSpPr>
          <p:nvPr>
            <p:ph type="sldNum" sz="quarter" idx="12"/>
          </p:nvPr>
        </p:nvSpPr>
        <p:spPr/>
        <p:txBody>
          <a:bodyPr/>
          <a:lstStyle/>
          <a:p>
            <a:fld id="{EEE9C5A9-72AD-4490-AE7D-E6064C81AE89}" type="slidenum">
              <a:rPr lang="en-US" smtClean="0"/>
              <a:pPr/>
              <a:t>55</a:t>
            </a:fld>
            <a:endParaRPr lang="en-US"/>
          </a:p>
        </p:txBody>
      </p:sp>
      <p:sp>
        <p:nvSpPr>
          <p:cNvPr id="7" name="Pladsholder til dato 6"/>
          <p:cNvSpPr>
            <a:spLocks noGrp="1"/>
          </p:cNvSpPr>
          <p:nvPr>
            <p:ph type="dt" sz="half" idx="10"/>
          </p:nvPr>
        </p:nvSpPr>
        <p:spPr/>
        <p:txBody>
          <a:bodyPr/>
          <a:lstStyle/>
          <a:p>
            <a:pPr>
              <a:defRPr/>
            </a:pPr>
            <a:fld id="{0B3EEECF-6208-4FFF-A02D-9EB5FD996378}" type="datetime3">
              <a:rPr lang="en-US" smtClean="0"/>
              <a:t>1 October 2018</a:t>
            </a:fld>
            <a:endParaRPr lang="en-US"/>
          </a:p>
        </p:txBody>
      </p:sp>
      <p:sp>
        <p:nvSpPr>
          <p:cNvPr id="8" name="Pladsholder til sidefod 7"/>
          <p:cNvSpPr>
            <a:spLocks noGrp="1"/>
          </p:cNvSpPr>
          <p:nvPr>
            <p:ph type="ftr" sz="quarter" idx="11"/>
          </p:nvPr>
        </p:nvSpPr>
        <p:spPr/>
        <p:txBody>
          <a:bodyPr/>
          <a:lstStyle/>
          <a:p>
            <a:pPr>
              <a:defRPr/>
            </a:pPr>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2051720" y="260648"/>
            <a:ext cx="6677914" cy="5976664"/>
          </a:xfrm>
        </p:spPr>
        <p:txBody>
          <a:bodyPr>
            <a:normAutofit lnSpcReduction="10000"/>
          </a:bodyPr>
          <a:lstStyle/>
          <a:p>
            <a:pPr>
              <a:lnSpc>
                <a:spcPct val="80000"/>
              </a:lnSpc>
              <a:buNone/>
            </a:pPr>
            <a:r>
              <a:rPr lang="da-DK" sz="2400" b="1" dirty="0" smtClean="0">
                <a:latin typeface="Arial" panose="020B0604020202020204" pitchFamily="34" charset="0"/>
                <a:cs typeface="Arial" panose="020B0604020202020204" pitchFamily="34" charset="0"/>
              </a:rPr>
              <a:t>Mollerup: Marks of excellence </a:t>
            </a:r>
          </a:p>
          <a:p>
            <a:pPr>
              <a:lnSpc>
                <a:spcPct val="80000"/>
              </a:lnSpc>
              <a:buNone/>
            </a:pPr>
            <a:r>
              <a:rPr lang="da-DK" sz="2400" dirty="0" smtClean="0">
                <a:latin typeface="Arial" panose="020B0604020202020204" pitchFamily="34" charset="0"/>
                <a:cs typeface="Arial" panose="020B0604020202020204" pitchFamily="34" charset="0"/>
              </a:rPr>
              <a:t>Visuel Identitet:</a:t>
            </a:r>
          </a:p>
          <a:p>
            <a:pPr>
              <a:lnSpc>
                <a:spcPct val="80000"/>
              </a:lnSpc>
              <a:buFontTx/>
              <a:buNone/>
            </a:pPr>
            <a:endParaRPr lang="en-US" sz="2400" dirty="0" smtClean="0">
              <a:latin typeface="Arial" panose="020B0604020202020204" pitchFamily="34" charset="0"/>
              <a:cs typeface="Arial" panose="020B0604020202020204" pitchFamily="34" charset="0"/>
            </a:endParaRPr>
          </a:p>
          <a:p>
            <a:pPr>
              <a:lnSpc>
                <a:spcPct val="80000"/>
              </a:lnSpc>
              <a:buNone/>
            </a:pPr>
            <a:r>
              <a:rPr lang="en-US" sz="2400" dirty="0" err="1" smtClean="0">
                <a:latin typeface="Arial" panose="020B0604020202020204" pitchFamily="34" charset="0"/>
                <a:cs typeface="Arial" panose="020B0604020202020204" pitchFamily="34" charset="0"/>
              </a:rPr>
              <a:t>Eksplicit</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dimension:</a:t>
            </a:r>
          </a:p>
          <a:p>
            <a:pPr>
              <a:lnSpc>
                <a:spcPct val="80000"/>
              </a:lnSpc>
              <a:buNone/>
            </a:pPr>
            <a:r>
              <a:rPr lang="en-US" sz="2400" dirty="0" err="1">
                <a:latin typeface="Arial" panose="020B0604020202020204" pitchFamily="34" charset="0"/>
                <a:cs typeface="Arial" panose="020B0604020202020204" pitchFamily="34" charset="0"/>
              </a:rPr>
              <a:t>Visuel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identitet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navn</a:t>
            </a:r>
            <a:r>
              <a:rPr lang="en-US" sz="2400" dirty="0">
                <a:latin typeface="Arial" panose="020B0604020202020204" pitchFamily="34" charset="0"/>
                <a:cs typeface="Arial" panose="020B0604020202020204" pitchFamily="34" charset="0"/>
              </a:rPr>
              <a:t>, logo, </a:t>
            </a:r>
            <a:r>
              <a:rPr lang="en-US" sz="2400" dirty="0" err="1">
                <a:latin typeface="Arial" panose="020B0604020202020204" pitchFamily="34" charset="0"/>
                <a:cs typeface="Arial" panose="020B0604020202020204" pitchFamily="34" charset="0"/>
              </a:rPr>
              <a:t>farver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designprogram</a:t>
            </a:r>
            <a:r>
              <a:rPr lang="en-US" sz="2400" dirty="0">
                <a:latin typeface="Arial" panose="020B0604020202020204" pitchFamily="34" charset="0"/>
                <a:cs typeface="Arial" panose="020B0604020202020204" pitchFamily="34" charset="0"/>
              </a:rPr>
              <a:t>)</a:t>
            </a:r>
          </a:p>
          <a:p>
            <a:pPr>
              <a:lnSpc>
                <a:spcPct val="80000"/>
              </a:lnSpc>
              <a:buNone/>
            </a:pPr>
            <a:r>
              <a:rPr lang="en-US" sz="2400" dirty="0" err="1">
                <a:latin typeface="Arial" panose="020B0604020202020204" pitchFamily="34" charset="0"/>
                <a:cs typeface="Arial" panose="020B0604020202020204" pitchFamily="34" charset="0"/>
              </a:rPr>
              <a:t>Produktdesign</a:t>
            </a:r>
            <a:endParaRPr lang="en-US" sz="2400" dirty="0">
              <a:latin typeface="Arial" panose="020B0604020202020204" pitchFamily="34" charset="0"/>
              <a:cs typeface="Arial" panose="020B0604020202020204" pitchFamily="34" charset="0"/>
            </a:endParaRPr>
          </a:p>
          <a:p>
            <a:pPr>
              <a:lnSpc>
                <a:spcPct val="80000"/>
              </a:lnSpc>
              <a:buNone/>
            </a:pPr>
            <a:r>
              <a:rPr lang="en-US" sz="2400" dirty="0" err="1" smtClean="0">
                <a:latin typeface="Arial" panose="020B0604020202020204" pitchFamily="34" charset="0"/>
                <a:cs typeface="Arial" panose="020B0604020202020204" pitchFamily="34" charset="0"/>
              </a:rPr>
              <a:t>Emballagedesign</a:t>
            </a:r>
            <a:endParaRPr lang="en-US" sz="2400" dirty="0">
              <a:latin typeface="Arial" panose="020B0604020202020204" pitchFamily="34" charset="0"/>
              <a:cs typeface="Arial" panose="020B0604020202020204" pitchFamily="34" charset="0"/>
            </a:endParaRPr>
          </a:p>
          <a:p>
            <a:pPr>
              <a:lnSpc>
                <a:spcPct val="80000"/>
              </a:lnSpc>
              <a:buNone/>
            </a:pPr>
            <a:r>
              <a:rPr lang="en-US" sz="2400" dirty="0" err="1" smtClean="0">
                <a:latin typeface="Arial" panose="020B0604020202020204" pitchFamily="34" charset="0"/>
                <a:cs typeface="Arial" panose="020B0604020202020204" pitchFamily="34" charset="0"/>
              </a:rPr>
              <a:t>Reklame</a:t>
            </a:r>
            <a:r>
              <a:rPr lang="en-US" sz="2400" dirty="0" smtClean="0">
                <a:latin typeface="Arial" panose="020B0604020202020204" pitchFamily="34" charset="0"/>
                <a:cs typeface="Arial" panose="020B0604020202020204" pitchFamily="34" charset="0"/>
              </a:rPr>
              <a:t> </a:t>
            </a:r>
          </a:p>
          <a:p>
            <a:pPr>
              <a:lnSpc>
                <a:spcPct val="80000"/>
              </a:lnSpc>
              <a:buNone/>
            </a:pPr>
            <a:r>
              <a:rPr lang="da-DK" sz="2400" dirty="0" smtClean="0">
                <a:latin typeface="Arial" panose="020B0604020202020204" pitchFamily="34" charset="0"/>
                <a:cs typeface="Arial" panose="020B0604020202020204" pitchFamily="34" charset="0"/>
              </a:rPr>
              <a:t>m.m.</a:t>
            </a:r>
            <a:endParaRPr lang="en-US" sz="2400" dirty="0">
              <a:latin typeface="Arial" panose="020B0604020202020204" pitchFamily="34" charset="0"/>
              <a:cs typeface="Arial" panose="020B0604020202020204" pitchFamily="34" charset="0"/>
            </a:endParaRPr>
          </a:p>
          <a:p>
            <a:pPr>
              <a:lnSpc>
                <a:spcPct val="80000"/>
              </a:lnSpc>
              <a:buNone/>
            </a:pPr>
            <a:endParaRPr lang="en-US" sz="2400" dirty="0">
              <a:latin typeface="Arial" panose="020B0604020202020204" pitchFamily="34" charset="0"/>
              <a:cs typeface="Arial" panose="020B0604020202020204" pitchFamily="34" charset="0"/>
            </a:endParaRPr>
          </a:p>
          <a:p>
            <a:pPr>
              <a:lnSpc>
                <a:spcPct val="80000"/>
              </a:lnSpc>
              <a:buNone/>
            </a:pPr>
            <a:r>
              <a:rPr lang="en-US" sz="2400" dirty="0">
                <a:latin typeface="Arial" panose="020B0604020202020204" pitchFamily="34" charset="0"/>
                <a:cs typeface="Arial" panose="020B0604020202020204" pitchFamily="34" charset="0"/>
              </a:rPr>
              <a:t>Implicit dimension:</a:t>
            </a:r>
          </a:p>
          <a:p>
            <a:pPr>
              <a:lnSpc>
                <a:spcPct val="80000"/>
              </a:lnSpc>
              <a:buNone/>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Berømmelse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tilgængelighed</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repræsentativitet</a:t>
            </a:r>
            <a:r>
              <a:rPr lang="en-US" sz="2400" dirty="0">
                <a:latin typeface="Arial" panose="020B0604020202020204" pitchFamily="34" charset="0"/>
                <a:cs typeface="Arial" panose="020B0604020202020204" pitchFamily="34" charset="0"/>
              </a:rPr>
              <a:t>.</a:t>
            </a:r>
          </a:p>
          <a:p>
            <a:pPr>
              <a:lnSpc>
                <a:spcPct val="80000"/>
              </a:lnSpc>
              <a:buNone/>
            </a:pPr>
            <a:r>
              <a:rPr lang="en-US" sz="2400" dirty="0" err="1">
                <a:latin typeface="Arial" panose="020B0604020202020204" pitchFamily="34" charset="0"/>
                <a:cs typeface="Arial" panose="020B0604020202020204" pitchFamily="34" charset="0"/>
              </a:rPr>
              <a:t>Konnotationer</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bibetydning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bil</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slæde</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skrammelkasse</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osv</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nSpc>
                <a:spcPct val="80000"/>
              </a:lnSpc>
              <a:buNone/>
            </a:pPr>
            <a:r>
              <a:rPr lang="en-US" sz="2400" dirty="0" err="1">
                <a:latin typeface="Arial" panose="020B0604020202020204" pitchFamily="34" charset="0"/>
                <a:cs typeface="Arial" panose="020B0604020202020204" pitchFamily="34" charset="0"/>
              </a:rPr>
              <a:t>Associationer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t>
            </a:r>
            <a:r>
              <a:rPr lang="en-US" sz="2400" dirty="0" err="1" smtClean="0">
                <a:latin typeface="Arial" panose="020B0604020202020204" pitchFamily="34" charset="0"/>
                <a:cs typeface="Arial" panose="020B0604020202020204" pitchFamily="34" charset="0"/>
              </a:rPr>
              <a:t>personlige</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tankeforbindelse</a:t>
            </a:r>
            <a:endParaRPr lang="da-DK" sz="2400" dirty="0" smtClean="0">
              <a:latin typeface="Arial" panose="020B0604020202020204" pitchFamily="34" charset="0"/>
              <a:cs typeface="Arial" panose="020B0604020202020204" pitchFamily="34" charset="0"/>
            </a:endParaRPr>
          </a:p>
          <a:p>
            <a:pPr>
              <a:lnSpc>
                <a:spcPct val="90000"/>
              </a:lnSpc>
              <a:buFontTx/>
              <a:buNone/>
            </a:pPr>
            <a:endParaRPr lang="da-DK" dirty="0" smtClean="0"/>
          </a:p>
          <a:p>
            <a:pPr>
              <a:lnSpc>
                <a:spcPct val="80000"/>
              </a:lnSpc>
              <a:buNone/>
            </a:pPr>
            <a:endParaRPr lang="en-US" sz="2400" dirty="0"/>
          </a:p>
        </p:txBody>
      </p:sp>
      <p:sp>
        <p:nvSpPr>
          <p:cNvPr id="4" name="Pladsholder til dato 3"/>
          <p:cNvSpPr>
            <a:spLocks noGrp="1"/>
          </p:cNvSpPr>
          <p:nvPr>
            <p:ph type="dt" sz="half" idx="10"/>
          </p:nvPr>
        </p:nvSpPr>
        <p:spPr/>
        <p:txBody>
          <a:bodyPr/>
          <a:lstStyle/>
          <a:p>
            <a:fld id="{3C77B062-669C-499B-A3B7-33CFD277DE52}"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C340DBA5-F823-4B9E-ACF1-522F50B5F2FA}" type="slidenum">
              <a:rPr lang="en-US" smtClean="0"/>
              <a:pPr/>
              <a:t>56</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
        <p:nvSpPr>
          <p:cNvPr id="7" name="Tekstboks 6"/>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latin typeface="+mj-lt"/>
              </a:rPr>
              <a:t>Branding</a:t>
            </a:r>
          </a:p>
          <a:p>
            <a:pPr marL="0" lvl="0" indent="0" fontAlgn="auto">
              <a:lnSpc>
                <a:spcPct val="115000"/>
              </a:lnSpc>
              <a:spcBef>
                <a:spcPts val="0"/>
              </a:spcBef>
              <a:spcAft>
                <a:spcPts val="0"/>
              </a:spcAft>
              <a:buNone/>
              <a:defRPr/>
            </a:pPr>
            <a:r>
              <a:rPr lang="da-DK" dirty="0" smtClean="0">
                <a:solidFill>
                  <a:srgbClr val="FF0000"/>
                </a:solidFill>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spTree>
    <p:extLst>
      <p:ext uri="{BB962C8B-B14F-4D97-AF65-F5344CB8AC3E}">
        <p14:creationId xmlns:p14="http://schemas.microsoft.com/office/powerpoint/2010/main" val="30492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9">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9">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99">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99">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9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endParaRPr lang="en-US"/>
          </a:p>
        </p:txBody>
      </p:sp>
      <p:sp>
        <p:nvSpPr>
          <p:cNvPr id="32771" name="Rectangle 3"/>
          <p:cNvSpPr>
            <a:spLocks noGrp="1" noChangeArrowheads="1"/>
          </p:cNvSpPr>
          <p:nvPr>
            <p:ph type="body" idx="1"/>
          </p:nvPr>
        </p:nvSpPr>
        <p:spPr/>
        <p:txBody>
          <a:bodyPr/>
          <a:lstStyle/>
          <a:p>
            <a:endParaRPr lang="en-US"/>
          </a:p>
        </p:txBody>
      </p:sp>
      <p:pic>
        <p:nvPicPr>
          <p:cNvPr id="32773" name="Picture 5" descr="fedex-logo"/>
          <p:cNvPicPr>
            <a:picLocks noChangeAspect="1" noChangeArrowheads="1"/>
          </p:cNvPicPr>
          <p:nvPr/>
        </p:nvPicPr>
        <p:blipFill>
          <a:blip r:embed="rId2" cstate="print"/>
          <a:srcRect/>
          <a:stretch>
            <a:fillRect/>
          </a:stretch>
        </p:blipFill>
        <p:spPr bwMode="auto">
          <a:xfrm>
            <a:off x="285750" y="1895475"/>
            <a:ext cx="8572500" cy="3067050"/>
          </a:xfrm>
          <a:prstGeom prst="rect">
            <a:avLst/>
          </a:prstGeom>
          <a:noFill/>
        </p:spPr>
      </p:pic>
      <p:sp>
        <p:nvSpPr>
          <p:cNvPr id="5" name="Pladsholder til dato 4"/>
          <p:cNvSpPr>
            <a:spLocks noGrp="1"/>
          </p:cNvSpPr>
          <p:nvPr>
            <p:ph type="dt" sz="half" idx="10"/>
          </p:nvPr>
        </p:nvSpPr>
        <p:spPr/>
        <p:txBody>
          <a:bodyPr/>
          <a:lstStyle/>
          <a:p>
            <a:fld id="{89BCA56D-F374-42FD-8F65-3B4E0B78937F}" type="datetime3">
              <a:rPr lang="en-US" smtClean="0"/>
              <a:t>1 October 2018</a:t>
            </a:fld>
            <a:endParaRPr lang="en-US"/>
          </a:p>
        </p:txBody>
      </p:sp>
      <p:sp>
        <p:nvSpPr>
          <p:cNvPr id="6" name="Pladsholder til diasnummer 5"/>
          <p:cNvSpPr>
            <a:spLocks noGrp="1"/>
          </p:cNvSpPr>
          <p:nvPr>
            <p:ph type="sldNum" sz="quarter" idx="12"/>
          </p:nvPr>
        </p:nvSpPr>
        <p:spPr/>
        <p:txBody>
          <a:bodyPr/>
          <a:lstStyle/>
          <a:p>
            <a:fld id="{EEE9C5A9-72AD-4490-AE7D-E6064C81AE89}" type="slidenum">
              <a:rPr lang="en-US" smtClean="0"/>
              <a:pPr/>
              <a:t>57</a:t>
            </a:fld>
            <a:endParaRPr lang="en-US"/>
          </a:p>
        </p:txBody>
      </p:sp>
      <p:sp>
        <p:nvSpPr>
          <p:cNvPr id="7" name="Pladsholder til sidefod 6"/>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endParaRPr lang="en-US"/>
          </a:p>
        </p:txBody>
      </p:sp>
      <p:sp>
        <p:nvSpPr>
          <p:cNvPr id="35843" name="Rectangle 3"/>
          <p:cNvSpPr>
            <a:spLocks noGrp="1" noChangeArrowheads="1"/>
          </p:cNvSpPr>
          <p:nvPr>
            <p:ph type="body" idx="1"/>
          </p:nvPr>
        </p:nvSpPr>
        <p:spPr/>
        <p:txBody>
          <a:bodyPr/>
          <a:lstStyle/>
          <a:p>
            <a:endParaRPr lang="en-US"/>
          </a:p>
        </p:txBody>
      </p:sp>
      <p:pic>
        <p:nvPicPr>
          <p:cNvPr id="35845" name="Picture 5" descr="carrefour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1438" y="-30163"/>
            <a:ext cx="8964612" cy="6875463"/>
          </a:xfrm>
          <a:prstGeom prst="rect">
            <a:avLst/>
          </a:prstGeom>
          <a:noFill/>
        </p:spPr>
      </p:pic>
      <p:sp>
        <p:nvSpPr>
          <p:cNvPr id="5" name="Pladsholder til dato 4"/>
          <p:cNvSpPr>
            <a:spLocks noGrp="1"/>
          </p:cNvSpPr>
          <p:nvPr>
            <p:ph type="dt" sz="half" idx="10"/>
          </p:nvPr>
        </p:nvSpPr>
        <p:spPr/>
        <p:txBody>
          <a:bodyPr/>
          <a:lstStyle/>
          <a:p>
            <a:fld id="{781D0E88-9847-4EC3-A16B-044DBD25BF25}" type="datetime3">
              <a:rPr lang="en-US" smtClean="0"/>
              <a:t>1 October 2018</a:t>
            </a:fld>
            <a:endParaRPr lang="en-US"/>
          </a:p>
        </p:txBody>
      </p:sp>
      <p:sp>
        <p:nvSpPr>
          <p:cNvPr id="6" name="Pladsholder til diasnummer 5"/>
          <p:cNvSpPr>
            <a:spLocks noGrp="1"/>
          </p:cNvSpPr>
          <p:nvPr>
            <p:ph type="sldNum" sz="quarter" idx="12"/>
          </p:nvPr>
        </p:nvSpPr>
        <p:spPr/>
        <p:txBody>
          <a:bodyPr/>
          <a:lstStyle/>
          <a:p>
            <a:fld id="{EEE9C5A9-72AD-4490-AE7D-E6064C81AE89}" type="slidenum">
              <a:rPr lang="en-US" smtClean="0"/>
              <a:pPr/>
              <a:t>58</a:t>
            </a:fld>
            <a:endParaRPr lang="en-US"/>
          </a:p>
        </p:txBody>
      </p:sp>
      <p:sp>
        <p:nvSpPr>
          <p:cNvPr id="7" name="Pladsholder til sidefod 6"/>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aegyptisk-brandmaerke-opt"/>
          <p:cNvPicPr>
            <a:picLocks noChangeAspect="1" noChangeArrowheads="1"/>
          </p:cNvPicPr>
          <p:nvPr/>
        </p:nvPicPr>
        <p:blipFill>
          <a:blip r:embed="rId2" cstate="print"/>
          <a:srcRect/>
          <a:stretch>
            <a:fillRect/>
          </a:stretch>
        </p:blipFill>
        <p:spPr bwMode="auto">
          <a:xfrm>
            <a:off x="0" y="115888"/>
            <a:ext cx="9144000" cy="6289675"/>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1A4757A8-7F05-4376-9EF2-80F3F0BC8913}"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EEE9C5A9-72AD-4490-AE7D-E6064C81AE89}" type="slidenum">
              <a:rPr lang="en-US" smtClean="0"/>
              <a:pPr/>
              <a:t>59</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2051720" y="1"/>
            <a:ext cx="7092280" cy="1412776"/>
          </a:xfrm>
        </p:spPr>
        <p:txBody>
          <a:bodyPr/>
          <a:lstStyle/>
          <a:p>
            <a:pPr>
              <a:buNone/>
            </a:pPr>
            <a:r>
              <a:rPr lang="da-DK" sz="2400" dirty="0" smtClean="0"/>
              <a:t>Definér brand</a:t>
            </a:r>
          </a:p>
          <a:p>
            <a:pPr lvl="1">
              <a:buFontTx/>
              <a:buNone/>
            </a:pPr>
            <a:r>
              <a:rPr lang="en-US" sz="2400" dirty="0" err="1" smtClean="0"/>
              <a:t>Generisk</a:t>
            </a:r>
            <a:r>
              <a:rPr lang="en-US" sz="2400" dirty="0" smtClean="0"/>
              <a:t> </a:t>
            </a:r>
            <a:r>
              <a:rPr lang="en-US" sz="2400" dirty="0" err="1" smtClean="0"/>
              <a:t>produkt</a:t>
            </a:r>
            <a:r>
              <a:rPr lang="en-US" sz="2400" dirty="0"/>
              <a:t>/</a:t>
            </a:r>
            <a:r>
              <a:rPr lang="en-US" sz="2400" dirty="0" err="1" smtClean="0"/>
              <a:t>producent</a:t>
            </a:r>
            <a:r>
              <a:rPr lang="en-US" sz="2400" dirty="0" smtClean="0"/>
              <a:t> + </a:t>
            </a:r>
            <a:r>
              <a:rPr lang="en-US" sz="2400" dirty="0" err="1" smtClean="0"/>
              <a:t>indtryk</a:t>
            </a:r>
            <a:r>
              <a:rPr lang="en-US" sz="2400" dirty="0" smtClean="0"/>
              <a:t> (</a:t>
            </a:r>
            <a:r>
              <a:rPr lang="en-US" sz="2400" dirty="0" err="1" smtClean="0"/>
              <a:t>historien</a:t>
            </a:r>
            <a:r>
              <a:rPr lang="en-US" sz="2400" dirty="0" smtClean="0"/>
              <a:t>/image/</a:t>
            </a:r>
            <a:r>
              <a:rPr lang="en-US" sz="2400" dirty="0" err="1" smtClean="0"/>
              <a:t>livsstil</a:t>
            </a:r>
            <a:r>
              <a:rPr lang="en-US" sz="2400" dirty="0" smtClean="0"/>
              <a:t>)</a:t>
            </a:r>
          </a:p>
          <a:p>
            <a:pPr lvl="1">
              <a:buNone/>
            </a:pPr>
            <a:r>
              <a:rPr lang="en-US" sz="2400" dirty="0" smtClean="0"/>
              <a:t>Branding </a:t>
            </a:r>
            <a:r>
              <a:rPr lang="en-US" sz="2400" dirty="0" err="1" smtClean="0"/>
              <a:t>er</a:t>
            </a:r>
            <a:r>
              <a:rPr lang="en-US" sz="2400" dirty="0" smtClean="0"/>
              <a:t> en </a:t>
            </a:r>
            <a:r>
              <a:rPr lang="en-US" sz="2400" dirty="0" err="1" smtClean="0"/>
              <a:t>bevidst</a:t>
            </a:r>
            <a:r>
              <a:rPr lang="en-US" sz="2400" dirty="0" smtClean="0"/>
              <a:t>, </a:t>
            </a:r>
            <a:r>
              <a:rPr lang="en-US" sz="2400" dirty="0" err="1" smtClean="0"/>
              <a:t>planlagt</a:t>
            </a:r>
            <a:r>
              <a:rPr lang="en-US" sz="2400" dirty="0" smtClean="0"/>
              <a:t> </a:t>
            </a:r>
            <a:r>
              <a:rPr lang="en-US" sz="2400" dirty="0" err="1" smtClean="0"/>
              <a:t>og</a:t>
            </a:r>
            <a:r>
              <a:rPr lang="en-US" sz="2400" dirty="0" smtClean="0"/>
              <a:t> </a:t>
            </a:r>
            <a:r>
              <a:rPr lang="en-US" sz="2400" dirty="0" err="1" smtClean="0"/>
              <a:t>løbende</a:t>
            </a:r>
            <a:r>
              <a:rPr lang="en-US" sz="2400" dirty="0" smtClean="0"/>
              <a:t> </a:t>
            </a:r>
            <a:r>
              <a:rPr lang="en-US" sz="2400" dirty="0" err="1" smtClean="0"/>
              <a:t>udvikling</a:t>
            </a:r>
            <a:r>
              <a:rPr lang="en-US" sz="2400" dirty="0" smtClean="0"/>
              <a:t> </a:t>
            </a:r>
            <a:r>
              <a:rPr lang="en-US" sz="2400" dirty="0" err="1" smtClean="0"/>
              <a:t>af</a:t>
            </a:r>
            <a:r>
              <a:rPr lang="en-US" sz="2400" dirty="0" smtClean="0"/>
              <a:t> en ’</a:t>
            </a:r>
            <a:r>
              <a:rPr lang="en-US" sz="2400" dirty="0" err="1" smtClean="0"/>
              <a:t>personlighed</a:t>
            </a:r>
            <a:r>
              <a:rPr lang="en-US" sz="2400" dirty="0" smtClean="0"/>
              <a:t>’. Brand personality: den ‘person’ </a:t>
            </a:r>
            <a:r>
              <a:rPr lang="en-US" sz="2400" dirty="0" err="1" smtClean="0"/>
              <a:t>kunderne</a:t>
            </a:r>
            <a:r>
              <a:rPr lang="en-US" sz="2400" dirty="0" smtClean="0"/>
              <a:t> </a:t>
            </a:r>
            <a:r>
              <a:rPr lang="en-US" sz="2400" dirty="0" err="1" smtClean="0"/>
              <a:t>oplever</a:t>
            </a:r>
            <a:r>
              <a:rPr lang="en-US" sz="2400" dirty="0" smtClean="0"/>
              <a:t> </a:t>
            </a:r>
            <a:r>
              <a:rPr lang="en-US" sz="2400" dirty="0" err="1" smtClean="0"/>
              <a:t>når</a:t>
            </a:r>
            <a:r>
              <a:rPr lang="en-US" sz="2400" dirty="0" smtClean="0"/>
              <a:t> de </a:t>
            </a:r>
            <a:r>
              <a:rPr lang="en-US" sz="2400" dirty="0" err="1" smtClean="0"/>
              <a:t>møder</a:t>
            </a:r>
            <a:r>
              <a:rPr lang="en-US" sz="2400" dirty="0" smtClean="0"/>
              <a:t> et </a:t>
            </a:r>
            <a:r>
              <a:rPr lang="en-US" sz="2400" dirty="0" err="1" smtClean="0"/>
              <a:t>produkt</a:t>
            </a:r>
            <a:r>
              <a:rPr lang="en-US" sz="2400" dirty="0" smtClean="0"/>
              <a:t>/firma</a:t>
            </a:r>
            <a:r>
              <a:rPr lang="en-US" sz="2400" dirty="0"/>
              <a:t>. </a:t>
            </a:r>
            <a:endParaRPr lang="en-US" sz="2400" dirty="0" smtClean="0"/>
          </a:p>
          <a:p>
            <a:pPr lvl="1">
              <a:buNone/>
            </a:pPr>
            <a:r>
              <a:rPr lang="en-US" sz="2400" dirty="0" smtClean="0"/>
              <a:t>Brands </a:t>
            </a:r>
            <a:r>
              <a:rPr lang="en-US" sz="2400" dirty="0" err="1" smtClean="0"/>
              <a:t>tilbyder</a:t>
            </a:r>
            <a:r>
              <a:rPr lang="en-US" sz="2400" dirty="0" smtClean="0"/>
              <a:t> </a:t>
            </a:r>
            <a:r>
              <a:rPr lang="en-US" sz="2400" dirty="0" err="1" smtClean="0"/>
              <a:t>kunderne</a:t>
            </a:r>
            <a:r>
              <a:rPr lang="en-US" sz="2400" dirty="0" smtClean="0"/>
              <a:t> en </a:t>
            </a:r>
            <a:r>
              <a:rPr lang="en-US" sz="2400" dirty="0" err="1" smtClean="0"/>
              <a:t>genvej</a:t>
            </a:r>
            <a:r>
              <a:rPr lang="en-US" sz="2400" dirty="0" smtClean="0"/>
              <a:t> </a:t>
            </a:r>
            <a:r>
              <a:rPr lang="en-US" sz="2400" dirty="0" err="1" smtClean="0"/>
              <a:t>til</a:t>
            </a:r>
            <a:r>
              <a:rPr lang="en-US" sz="2400" dirty="0" smtClean="0"/>
              <a:t> </a:t>
            </a:r>
            <a:r>
              <a:rPr lang="en-US" sz="2400" dirty="0" err="1" smtClean="0"/>
              <a:t>køb</a:t>
            </a:r>
            <a:r>
              <a:rPr lang="en-US" sz="2400" dirty="0" smtClean="0"/>
              <a:t> </a:t>
            </a:r>
            <a:r>
              <a:rPr lang="en-US" sz="2400" dirty="0" err="1" smtClean="0"/>
              <a:t>af</a:t>
            </a:r>
            <a:r>
              <a:rPr lang="en-US" sz="2400" dirty="0" smtClean="0"/>
              <a:t> </a:t>
            </a:r>
            <a:r>
              <a:rPr lang="en-US" sz="2400" dirty="0" err="1" smtClean="0"/>
              <a:t>homogen</a:t>
            </a:r>
            <a:r>
              <a:rPr lang="en-US" sz="2400" dirty="0" smtClean="0"/>
              <a:t> </a:t>
            </a:r>
            <a:r>
              <a:rPr lang="en-US" sz="2400" dirty="0" err="1" smtClean="0"/>
              <a:t>kvalitet</a:t>
            </a:r>
            <a:r>
              <a:rPr lang="en-US" sz="2400" dirty="0" smtClean="0"/>
              <a:t> </a:t>
            </a:r>
            <a:r>
              <a:rPr lang="en-US" sz="2400" dirty="0" err="1" smtClean="0"/>
              <a:t>og</a:t>
            </a:r>
            <a:r>
              <a:rPr lang="en-US" sz="2400" dirty="0" smtClean="0"/>
              <a:t>/</a:t>
            </a:r>
            <a:r>
              <a:rPr lang="en-US" sz="2400" dirty="0" err="1" smtClean="0"/>
              <a:t>eller</a:t>
            </a:r>
            <a:r>
              <a:rPr lang="en-US" sz="2400" dirty="0" smtClean="0"/>
              <a:t> </a:t>
            </a:r>
            <a:r>
              <a:rPr lang="en-US" sz="2400" dirty="0" err="1" smtClean="0"/>
              <a:t>oplevet</a:t>
            </a:r>
            <a:r>
              <a:rPr lang="en-US" sz="2400" dirty="0" smtClean="0"/>
              <a:t> </a:t>
            </a:r>
            <a:r>
              <a:rPr lang="en-US" sz="2400" dirty="0" err="1" smtClean="0"/>
              <a:t>merværdi</a:t>
            </a:r>
            <a:r>
              <a:rPr lang="en-US" sz="2400" dirty="0" smtClean="0"/>
              <a:t>.</a:t>
            </a:r>
          </a:p>
          <a:p>
            <a:pPr lvl="0">
              <a:buNone/>
            </a:pPr>
            <a:endParaRPr lang="da-DK" sz="2400" dirty="0" smtClean="0"/>
          </a:p>
        </p:txBody>
      </p:sp>
      <p:sp>
        <p:nvSpPr>
          <p:cNvPr id="4" name="Pladsholder til dato 3"/>
          <p:cNvSpPr>
            <a:spLocks noGrp="1"/>
          </p:cNvSpPr>
          <p:nvPr>
            <p:ph type="dt" sz="half" idx="10"/>
          </p:nvPr>
        </p:nvSpPr>
        <p:spPr/>
        <p:txBody>
          <a:bodyPr/>
          <a:lstStyle/>
          <a:p>
            <a:pPr>
              <a:defRPr/>
            </a:pPr>
            <a:fld id="{10F9988D-8816-41EF-B439-6AA8C31C38E6}" type="datetime3">
              <a:rPr lang="en-US" smtClean="0"/>
              <a:t>1 October 2018</a:t>
            </a:fld>
            <a:endParaRPr lang="en-US"/>
          </a:p>
        </p:txBody>
      </p:sp>
      <p:sp>
        <p:nvSpPr>
          <p:cNvPr id="5" name="Pladsholder til diasnummer 4"/>
          <p:cNvSpPr>
            <a:spLocks noGrp="1"/>
          </p:cNvSpPr>
          <p:nvPr>
            <p:ph type="sldNum" sz="quarter" idx="12"/>
          </p:nvPr>
        </p:nvSpPr>
        <p:spPr/>
        <p:txBody>
          <a:bodyPr/>
          <a:lstStyle/>
          <a:p>
            <a:pPr>
              <a:defRPr/>
            </a:pPr>
            <a:fld id="{95138D2B-9F13-4FEC-AFDA-58A58D2D66DA}" type="slidenum">
              <a:rPr lang="en-US" smtClean="0"/>
              <a:pPr>
                <a:defRPr/>
              </a:pPr>
              <a:t>6</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pic>
        <p:nvPicPr>
          <p:cNvPr id="17" name="Picture 4" descr="100px-Apple-logo"/>
          <p:cNvPicPr>
            <a:picLocks noChangeAspect="1" noChangeArrowheads="1"/>
          </p:cNvPicPr>
          <p:nvPr/>
        </p:nvPicPr>
        <p:blipFill>
          <a:blip r:embed="rId2" cstate="print"/>
          <a:srcRect/>
          <a:stretch>
            <a:fillRect/>
          </a:stretch>
        </p:blipFill>
        <p:spPr bwMode="auto">
          <a:xfrm>
            <a:off x="2843808" y="3663312"/>
            <a:ext cx="835934" cy="1010923"/>
          </a:xfrm>
          <a:prstGeom prst="rect">
            <a:avLst/>
          </a:prstGeom>
          <a:noFill/>
        </p:spPr>
      </p:pic>
      <p:pic>
        <p:nvPicPr>
          <p:cNvPr id="18" name="Picture 5" descr="100px-FC_København"/>
          <p:cNvPicPr>
            <a:picLocks noChangeAspect="1" noChangeArrowheads="1"/>
          </p:cNvPicPr>
          <p:nvPr/>
        </p:nvPicPr>
        <p:blipFill>
          <a:blip r:embed="rId3" cstate="print"/>
          <a:srcRect/>
          <a:stretch>
            <a:fillRect/>
          </a:stretch>
        </p:blipFill>
        <p:spPr bwMode="auto">
          <a:xfrm>
            <a:off x="7518467" y="3781732"/>
            <a:ext cx="1010922" cy="1010923"/>
          </a:xfrm>
          <a:prstGeom prst="rect">
            <a:avLst/>
          </a:prstGeom>
          <a:noFill/>
        </p:spPr>
      </p:pic>
      <p:pic>
        <p:nvPicPr>
          <p:cNvPr id="19" name="Picture 6" descr="150px-CocaCola"/>
          <p:cNvPicPr>
            <a:picLocks noChangeAspect="1" noChangeArrowheads="1"/>
          </p:cNvPicPr>
          <p:nvPr/>
        </p:nvPicPr>
        <p:blipFill>
          <a:blip r:embed="rId4" cstate="print"/>
          <a:srcRect/>
          <a:stretch>
            <a:fillRect/>
          </a:stretch>
        </p:blipFill>
        <p:spPr bwMode="auto">
          <a:xfrm>
            <a:off x="4355976" y="4953461"/>
            <a:ext cx="1350932" cy="1350932"/>
          </a:xfrm>
          <a:prstGeom prst="rect">
            <a:avLst/>
          </a:prstGeom>
          <a:noFill/>
        </p:spPr>
      </p:pic>
      <p:pic>
        <p:nvPicPr>
          <p:cNvPr id="20" name="Picture 7" descr="300px-ConverseLogo"/>
          <p:cNvPicPr>
            <a:picLocks noChangeAspect="1" noChangeArrowheads="1"/>
          </p:cNvPicPr>
          <p:nvPr/>
        </p:nvPicPr>
        <p:blipFill>
          <a:blip r:embed="rId5" cstate="print"/>
          <a:srcRect/>
          <a:stretch>
            <a:fillRect/>
          </a:stretch>
        </p:blipFill>
        <p:spPr bwMode="auto">
          <a:xfrm>
            <a:off x="6427852" y="4953460"/>
            <a:ext cx="2006238" cy="347748"/>
          </a:xfrm>
          <a:prstGeom prst="rect">
            <a:avLst/>
          </a:prstGeom>
          <a:noFill/>
        </p:spPr>
      </p:pic>
      <p:pic>
        <p:nvPicPr>
          <p:cNvPr id="21" name="Picture 8" descr="blackspot">
            <a:hlinkClick r:id="rId6"/>
          </p:cNvPr>
          <p:cNvPicPr>
            <a:picLocks noChangeAspect="1" noChangeArrowheads="1"/>
          </p:cNvPicPr>
          <p:nvPr/>
        </p:nvPicPr>
        <p:blipFill>
          <a:blip r:embed="rId7" cstate="print"/>
          <a:srcRect/>
          <a:stretch>
            <a:fillRect/>
          </a:stretch>
        </p:blipFill>
        <p:spPr bwMode="auto">
          <a:xfrm>
            <a:off x="6427852" y="5345127"/>
            <a:ext cx="2181231" cy="1319661"/>
          </a:xfrm>
          <a:prstGeom prst="rect">
            <a:avLst/>
          </a:prstGeom>
          <a:noFill/>
        </p:spPr>
      </p:pic>
      <p:pic>
        <p:nvPicPr>
          <p:cNvPr id="24" name="Picture 11" descr="Lenovo™ ">
            <a:hlinkClick r:id="rId8"/>
          </p:cNvPr>
          <p:cNvPicPr>
            <a:picLocks noChangeAspect="1" noChangeArrowheads="1"/>
          </p:cNvPicPr>
          <p:nvPr/>
        </p:nvPicPr>
        <p:blipFill>
          <a:blip r:embed="rId9" cstate="print"/>
          <a:srcRect/>
          <a:stretch>
            <a:fillRect/>
          </a:stretch>
        </p:blipFill>
        <p:spPr bwMode="auto">
          <a:xfrm>
            <a:off x="3851920" y="3935045"/>
            <a:ext cx="1971690" cy="637539"/>
          </a:xfrm>
          <a:prstGeom prst="rect">
            <a:avLst/>
          </a:prstGeom>
          <a:noFill/>
        </p:spPr>
      </p:pic>
      <p:sp>
        <p:nvSpPr>
          <p:cNvPr id="2" name="AutoShape 2" descr="data:image/jpeg;base64,/9j/4AAQSkZJRgABAQAAAQABAAD/2wCEAAkGBwgHBgkIBwgKCgkLDRYPDQwMDRsUFRAWIB0iIiAdHx8kKDQsJCYxJx8fLT0tMTU3Ojo6Iys/RD84QzQ5OjcBCgoKDQwNGg8PGjclHyU3Nzc3Nzc3Nzc3Nzc3Nzc3Nzc3Nzc3Nzc3Nzc3Nzc3Nzc3Nzc3Nzc3Nzc3Nzc3Nzc3N//AABEIALoAugMBIgACEQEDEQH/xAAcAAEAAgMBAQEAAAAAAAAAAAAABgcEBQgDAQL/xABHEAABAwMCAwQGBQkECwEAAAABAAIDBAURBhIHITETQVFhFCJxgZGhCDJSscEVIyRicqKy0eEzN0JEFiUmJ0NTVWR1gvEX/8QAGAEBAQEBAQAAAAAAAAAAAAAAAAECBAP/xAAiEQEAAgIBBAIDAAAAAAAAAAAAAQIDEQQhMTJRFEESI4H/2gAMAwEAAhEDEQA/ALxREQEREBERAREQEXxzgwFziABzJJ6KBap4n2ezB0VNIypmbyLg71Gn29/uQT5fMjxXOt14xXGrlLYXyNYegZ6o+XNYsOu7q/Ejoqpzc53bHn5q6HSqKiLNxMkjmax872En6rnEH4OVjWPW1NXNHalpz1LDzHu/kmhMUXnDPFPGJIXh7T0IK9FAREQEREBERAREQEREBERAREQF5zzRwRPlmeGRsGXOceQC/ZVF8cddvmldpq0y+rnFS9h5k5+qgwOJnFaa5VEttsT+zomcnytJzKf5LF0bwmu+pdldf5ZaGkdza3H5148gfqhZ+h9IUWmYYLrqSnbPd6gbqOgdzEbe57x7Vfu0DoqKt1Hp+w8O7BBV2q0009TJUxwdpVje71jzOfFeTdQ1zW8hStb9lsAws/jm7/UFpZ9q6R/IFRCSf7sKwJdZKS2aunnorza6GQMj3te2La7OVqL5wwr7M51bpCslcG8/Q53ZB/Zd1HvWdwym3ahmbnrTn7wrTwCOakintG6znbVPpKmJ1PXxOxNSS+ru/r5q17bXwXCnE0Dst7x4HwKqzXFPa7/q2qsrttvvlKI5LfWNOBKXNyGO94X40dqWrpKuaC4wmGvpXBldAT9ZvdI3xQXCi8aWeOohbLE4Oa4ZBHeF7KAiIgIiICIiAiIgIiICIhQRbiNqWPS+mais3gTvBjgB73KkeH1ohDarXGpGulp4Jf0aI/5mdx+YBK3PFyqqNX6+t+mKBxLIXbHbRkBzsZd7gF+dS3i0wXGns0FRHHarEDBC3cCZZgMOcfHHTPtQbK3ek3C7srrk4vraudgd4MbuGGjyGVdyo7SVRV3a/UPotsuDqZs7XvqHQlsbQDnqcZ6dyvBWRV/Hd+222Jv2riPk0qCTVGMjKtfiXo6r1jSW+CjrY6R1LOZS9zC7PLChr+Dl4cCX6mZnyp8JEhwpqd2rtmfrU7/wVzqstC8OLlpjULLlU3eOrhET2GMRFpyenNWZyUHOHHcvouIInYSO1pInAjkQ5pOCPgFl2u6SavszLtSgf6TWVv6Qwf52A9/meR9h9q2HH7T91uN7oq63W6qqoI6bbI+GMv2nd4Dmqt0xeKvSuoqa4CN7HwvxLE9pG9h+s0g+SDobh5f45mMpRIfR5mdrTF32fs+0FWAFR0vZ2K9Rz2t+631v+sreQcgB3OSP55A/krltFYyuoYp2EHc0HkgzUREBERAREQEREBERAWLc6xlBbqmslO1kMTnknyCylBOM9z/J2hK3a/a+oxCPeghHBS3PvF2veqq0YdK8xwO7wXZLiPYNo+KntNYtI6WhNeaWlYS8NNTIO0e958+fMlY2k7T+QuHMVK1uyb0R0kmOu5wyVDrhP/uptMrnEn0+LJJzk7lRaH+klG3UjbBFE70j0YVG7o0NOcD5KMjiHPPoS5agipIoJ6WXshC924A8uvzWKx4HG2njP+OzMPw3fzUEuhNLpLWNmBxJ+XImxtPXa9xKgnF/1RqOSv0lbbZV09JPeYN8sr4d4a7GcgLJ13qe66Rm0qyasbK2aoEdfJ2YaJR6uTju6labiBbY5tbaItzqiWlZ2Zj7WGTs3sAaOhHRZnEuxU12umjbLNNNLTyyyxmXtMvdiPIO7xyEG9jvd8rNQ6pttvfC59HBC6ibI3kHO3Zye8clpdGa11jd9RT2yutNE6CjqOwrZ4nkdn15jx6LD4MVtfW6n1S67bfTIGQU7yBjOwvbn5LZcLcHVetv/IH8UG3t3EKhqaK+1tdSS00FnqDDK4O7QvHiBy+C2VfSaWv9spqu409FLTVTA6F87Q0uB8M81U0TSNG8RTz51xC3eoKCnFJoKrulMZrRSxOZU5GWtLgzaSPD1T8EG81ppWkoNHQuskZP5Mk9JgaXF+GH67R5FpOF78LrmJqKSk3ZETvV82kAt+RW20taZ6WiuVJPNHNbp5nPomtcSGQu6N59wVeaHmdZ9US2+VxHZSPpz/6nLf3XBUXYi+NORkL6oCIiAiIgIiICIiAqp435r6rTFlbnFXcGbgBnlnB+9Wsqu1aw1vGHTdP1bTQPnIQTLUEsFJYa6WR7IoI6d3N5wAMKtLfZbjqDg/b4bdCHVIqmzMa87NzWv68/JWddRQVMBp65scsRcCY3DcDjosWW/Q0keyJrGs6DP8lz5eXhxeVnrTDe/aGrs+m62q1s3VVxa2lMVC2kipmvDz5ucR7ei/Nw4ZWS46jkvdbJVukfIyTsRKGx5b05AZPvK2MNyulxP6JA7Z03v9UBZ0NqrX86usd7Ixj+q8qcq+TwpOvfZq2GKeVnlqDS1i1BUwVF3po6iSAbY9ziNvwK9IrHZIfydshhaLbn0T1v7LPXCjWvdT2vQzKX06jqq19TnYGPAAx1zkqEO41W3dhmmnFn61QM/cvf90+nnqntb9stNnttxrq+hZFHVVpBne0/XxnGfivxYdO2+zV1yraFz+1uMnazbn5Bdz5jw6qv9JcRbHqi809pbZqmlnnJDHiQFo5Z596n81gc31qOrljI6Bx3fesTbkV+on+tRXHP3pE7loa4x2y/262SQyRXecTB02QYjnmOXULbXZ09qprFaaumpp7ZNG6nrpZGkhhw3b38gfW5rJmffbdzcwVDBz3R9fgvsGo4akGGpjGejmPGD8Fj5taTrJEw38e0xuvVg8N6h7ZLzaBN21LQVRZSybt35vuGe/Ch2s2G1cSWytbtjqGxTbvF3NjvuarNscdmoe2/J0EVM6Z26Ta3G8+KrzjUxsV2stYO9r2ZHTkWu/BdVMlb9azt4TWa91r0EvbUkb89QslafS83bWiF3XktwtIIiICIiAiIgIiICrOdvbcZ6h560tpBafDJP8lZirqma1/GO7h3/S4h8ypMbH4o3VVe1rKVpkeeZd3NWRdKvT+kKQV2o6tklS4Zig6uef1WfisvWFa7SOja2utUMfbQMGzeMgEnGT4rl+7XWuvFdLW3KpkqKiQkue8/IeA8lxcfgY8U/lMbl1ZeTa3SvSF+8PuJFZq/Wb6GKljpLbHTue2LGXuIIwSfwCtgdFzV9H5/+3Th40j/AMF0qu5yqM+kr9eyeyT8FR6vD6So9ayHyk/BUegmvBz+8S0/tu/hK6uXKPBv+8S0/tO/hK6uHRBAOLurLhpC2W2utrYnmSs7OWOVuQ9u0nHl06rXaa1lpbXTGwThtuu3QRSHaXfsO6H2dVgfSRONOWkf96T+4VQEReJGujLg5pyHA4II8Fm1K3jVo21W01ncS6erKKvszvzoMtNnlK3uHmo5xbIl0taKkHJbUubnyLStlwS1FdNQ2ito71IKj0MsZHK8es5pHR3jjxXlxvpYaDR9LFA3a301paPDPVcmHh1wZvzp29PbJnnJTVu6XaAlMliiyc8lKFDeGTi6wx5+yFMl2ucREQEREBERAREQFXDT2PGisz/xrWzHuJVjqttQn0Pi9Z5zybU0bos+ef6oM/iuzfw/vA8Is/AhcrldZcRY+10PemEZHorlyYrIsfgG7bxBiH2qaUfcunFy1wOk2cQ6H9aORvyXUvcoKP8ApKN9SyO85B9yo3HmuyL9pi0ahmpZLzRtqvRtxjZJnaM9cjvXnFpPTTIg2KyWzsxy5UzCPuQc5cGW54iWryLz+6V1WFG6PRWm6K6QXSgtdNTVUOSx9O3YOY7wORUjHRBT/wBI71rNZo/tVh/hIVP0dvDR06K3/pAntJdOU32p3vx7AFAqel7sdVqBZnAmn7GjvDsYzOwfury+kLKBYLbFnm+qyB7AVuODsXZ2m4HH1qkfwBRL6Q9VurrDQtOXbnSkeWQ38SpInXDIYsbMeAUzUU4dxdnY2KVqAiIgIiICIiAiIgKseLeaG8abuzMgx1XZuPgDzHzCs5QbjDQuq9GVE0Y3SUjm1DR3+qg2mrIxWaVubWncJKR+CO/LcrkIrq6wVjbxojtGncTTPYcfs8lypMNsr2+DiPmrIlnCSYw8Q7Ljo+bYfeCusj0XHugJ/Rta2OXP+eib8XAfiuw1BXWuNeV2jboBVUTaqgq2YpjHydHIOod4g8iotZdc3MW+elZSSmGdznb+wflm45IBUm1FxH0TT3Iw1Mjq2qpy5v5mn7QMPfg+7uWu/wD2XSAGG09f7ohj71djd6d1fLVR0trpqfFV9UOeeW0dSR1U9bzaFV1BxY0PJVxyPdPBIOTZJab6ufMdFZdFVQVtLFVUkrJoJWhzJGHIcD4KSKi42/ndUadg67YppPmAo5DT4wVI+Kg7fiDbWf8AKoXH4u/otfHCB1WoFhcMYOysc7vtzk/IKouK1cLvxTbBEdzKNscOAcgHJcfvCuLSFTFbtIyVkpxHGZJHE+A/+Ln/AEw6S/aynuEgLnT1BkyfM8lJHSGj4TDZoWkY5LerDtUXY0MTMY9VZigIiICIiAiIgIiICxLpRx11tqaSUAslicwg+YWWhQU9wirnUM9fp+rd69LKYiHHwztPvGfgqx4q6WfpvVE5jaRR1j3TQcumTzb7irE4gQP0pr+jvUA2U1x/NyvHQPGMFSrWVhp9eaSxG5raxoD4JD/gkHUHyKo5205G6C+W6oIP5qshf8HtXXV+e+KzVr4SQ8QvwR3HaVyzQwvifNT1EZjq6V5bJGRzBHeuqJyKijex3R7fvCDk/Q8dxbqWguFHS1NR6PUtfJ2LdxIz63t5dy6TvOkLBqy05rLPHTyzx5ZK6BrJ4T3ZI+7K5ubdbhpy91FHM6UwUks8IhyW7S7ILh4Hvyru4P6qu1404JL1tfslMMM5PrTBoGcjvIz1UFM0+gLxVVFfBTPpO1pHzARyS7HzNiOHOaPD396u7gNJI/h9C2VzjsqZWtyc4GeihHFa0VFmNyuja8QxT1AloSyTEm5/KaIj7OGtd4cj4qyeEVvdbOH1rZINr5mGcg/rnI+WEEK1s/tuKNW0nIgoImj2nJXkWSyyx0lM0GpncGRjzPf7l46hqI38R9RTvcA2JkUZPhhgP4qXaHtYghmv9yHZ7mEwNeMdnH3uOe8rXYaXjFdYtNaGpdO0UhE1WAwkdSxvN5955e9RXgzZ3S1bZnN6uyConrbUE2stXSTtLvRmvMVK37MYPI+/qr04VWUUVubM5mOXLKyLAY3a0DwX6XwdF9QEREBERAREQEREBERBGOIWnGam05UURwJQN8Tsc2uCr7hbqeSEyWy4ZbPTu7GYE4ORy3K5z0VNcU9MVFoug1RZ4yef6XGwc3jx9oSBtuI2hvyw4XuyBjblGzDmZw2pb4Hz8Cp3RbnUEBe0tcYm5B6g46KFaI1hBW0sccsuWOHqvJ6KeAgjc3mO4hUVFxD01HBenXaKkimE/USjLWyY5OI7+XzULF91PZ6yino5I+zo3O7OmZCGtO4jcMDqTjC6GudDHW0z4pWB7XjBaVX1w0fVCsjZSAEh4cyXpsIOQT5hVEf1TTv4h6/tdrj3xU1HA19fFzLYHE5e3I7zyCu1m1kbIom7WMADWjuC0ul9PU1hp5BFh9TUP7WomP1pXnvJW5HNRVcWzRdRX60vN2urQ2gdWB8UJGDMWtbgn9Xl71ouN2uBFGdNWmUbnD9Ne3/A3ujHzz7lueKHEqGwwSWqzSiW6OBDpGdKfI6/teSo60W6pvVfmQueXuy97uZeT5qCR8NtPvuFfHIW5DjyyO5dNWqjbRUUcLW42jmolw60y22UTJpG4eQMDw5KdBAREQEREBERAREQEREBERAXhW00VXTvhnYHscMEHvXuiCgtX6VrtHXF9fao5JbbI7dJCzrGfELcaW15sgaTIJqfvPh/JW7WUsVXEY5mhzT4jKqHWHDB9PO6v09K6nk6ljfqu9oVidCf2/U1rrWAidsbj1DjlZ/p1B9b0mnx4mQLm+qqLxanujuFC8OB/tYXYysKXVEj/VZNVg+CdB0XctXWO2xF89dG7HdH639FU2t+L09YySjsWaeN2Q6VrvXI9vd7lW84r7nJ6rZ3j9dxx8FvdPaGrK6ZnasJ78AckkaG3W6rvNVucXu3u5uPMlXrw50OynYyeoiDQMEAhbTR+gqe3tbLUMbub0GOisCKJsTAxgw0KD7GxsbGsaAABjkv0iICIiAiIgIiICIiAiIgIiICIiAvhaCCDzBX1EGpuNgobg389E0nxwo5UcOLbK8kNAHsU5XwoIdRaAt1M7Lmh3uUkorXSUbQ2GJo9yzkQEREBERAREQEREBERB//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36443" y="3631881"/>
            <a:ext cx="1243869" cy="1243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kstboks 27"/>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solidFill>
                  <a:srgbClr val="FF0000"/>
                </a:solidFill>
                <a:latin typeface="+mj-lt"/>
              </a:rPr>
              <a:t>Brand</a:t>
            </a:r>
          </a:p>
          <a:p>
            <a:pPr marL="0" lvl="0" indent="0" fontAlgn="auto">
              <a:lnSpc>
                <a:spcPct val="115000"/>
              </a:lnSpc>
              <a:spcBef>
                <a:spcPts val="0"/>
              </a:spcBef>
              <a:spcAft>
                <a:spcPts val="0"/>
              </a:spcAft>
              <a:buNone/>
              <a:defRPr/>
            </a:pPr>
            <a:r>
              <a:rPr lang="da-DK" dirty="0" smtClean="0">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pic>
        <p:nvPicPr>
          <p:cNvPr id="1026" name="Picture 2" descr="Billedresultat for mecca cola"/>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364533" y="4754250"/>
            <a:ext cx="2279475" cy="16990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danske-konger"/>
          <p:cNvPicPr>
            <a:picLocks noChangeAspect="1" noChangeArrowheads="1"/>
          </p:cNvPicPr>
          <p:nvPr/>
        </p:nvPicPr>
        <p:blipFill>
          <a:blip r:embed="rId2" cstate="print"/>
          <a:srcRect/>
          <a:stretch>
            <a:fillRect/>
          </a:stretch>
        </p:blipFill>
        <p:spPr bwMode="auto">
          <a:xfrm>
            <a:off x="827088" y="0"/>
            <a:ext cx="7345362" cy="6862763"/>
          </a:xfrm>
          <a:prstGeom prst="rect">
            <a:avLst/>
          </a:prstGeom>
          <a:noFill/>
          <a:ln w="9525">
            <a:noFill/>
            <a:miter lim="800000"/>
            <a:headEnd/>
            <a:tailEnd/>
          </a:ln>
        </p:spPr>
      </p:pic>
      <p:sp>
        <p:nvSpPr>
          <p:cNvPr id="4" name="Pladsholder til diasnummer 3"/>
          <p:cNvSpPr>
            <a:spLocks noGrp="1"/>
          </p:cNvSpPr>
          <p:nvPr>
            <p:ph type="sldNum" sz="quarter" idx="12"/>
          </p:nvPr>
        </p:nvSpPr>
        <p:spPr/>
        <p:txBody>
          <a:bodyPr/>
          <a:lstStyle/>
          <a:p>
            <a:fld id="{EEE9C5A9-72AD-4490-AE7D-E6064C81AE89}" type="slidenum">
              <a:rPr lang="en-US" smtClean="0"/>
              <a:pPr/>
              <a:t>60</a:t>
            </a:fld>
            <a:endParaRPr lang="en-US"/>
          </a:p>
        </p:txBody>
      </p:sp>
      <p:sp>
        <p:nvSpPr>
          <p:cNvPr id="5" name="Pladsholder til dato 4"/>
          <p:cNvSpPr>
            <a:spLocks noGrp="1"/>
          </p:cNvSpPr>
          <p:nvPr>
            <p:ph type="dt" sz="half" idx="10"/>
          </p:nvPr>
        </p:nvSpPr>
        <p:spPr/>
        <p:txBody>
          <a:bodyPr/>
          <a:lstStyle/>
          <a:p>
            <a:pPr>
              <a:defRPr/>
            </a:pPr>
            <a:fld id="{5A72200B-79F7-4299-8BFF-A782826EAD0E}" type="datetime3">
              <a:rPr lang="en-US" smtClean="0"/>
              <a:t>1 October 2018</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oeremaerker"/>
          <p:cNvPicPr>
            <a:picLocks noChangeAspect="1" noChangeArrowheads="1"/>
          </p:cNvPicPr>
          <p:nvPr/>
        </p:nvPicPr>
        <p:blipFill>
          <a:blip r:embed="rId2" cstate="print"/>
          <a:srcRect/>
          <a:stretch>
            <a:fillRect/>
          </a:stretch>
        </p:blipFill>
        <p:spPr bwMode="auto">
          <a:xfrm>
            <a:off x="1979613" y="0"/>
            <a:ext cx="4891087" cy="6858000"/>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96F8145D-FF75-4062-AA29-C4C800AB664C}"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EEE9C5A9-72AD-4490-AE7D-E6064C81AE89}" type="slidenum">
              <a:rPr lang="en-US" smtClean="0"/>
              <a:pPr/>
              <a:t>61</a:t>
            </a:fld>
            <a:endParaRPr lang="en-US"/>
          </a:p>
        </p:txBody>
      </p:sp>
      <p:sp>
        <p:nvSpPr>
          <p:cNvPr id="5" name="Pladsholder til sidefod 4"/>
          <p:cNvSpPr>
            <a:spLocks noGrp="1"/>
          </p:cNvSpPr>
          <p:nvPr>
            <p:ph type="ftr" sz="quarter" idx="11"/>
          </p:nvPr>
        </p:nvSpPr>
        <p:spPr/>
        <p:txBody>
          <a:bodyPr/>
          <a:lstStyle/>
          <a:p>
            <a:pPr>
              <a:defRPr/>
            </a:pPr>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alfa-logo-2"/>
          <p:cNvPicPr>
            <a:picLocks noChangeAspect="1" noChangeArrowheads="1"/>
          </p:cNvPicPr>
          <p:nvPr/>
        </p:nvPicPr>
        <p:blipFill>
          <a:blip r:embed="rId2" cstate="print"/>
          <a:srcRect/>
          <a:stretch>
            <a:fillRect/>
          </a:stretch>
        </p:blipFill>
        <p:spPr bwMode="auto">
          <a:xfrm>
            <a:off x="4751388" y="1343025"/>
            <a:ext cx="4213225" cy="4102100"/>
          </a:xfrm>
          <a:prstGeom prst="rect">
            <a:avLst/>
          </a:prstGeom>
          <a:noFill/>
          <a:ln w="9525">
            <a:noFill/>
            <a:miter lim="800000"/>
            <a:headEnd/>
            <a:tailEnd/>
          </a:ln>
        </p:spPr>
      </p:pic>
      <p:pic>
        <p:nvPicPr>
          <p:cNvPr id="9219" name="Picture 5" descr="porsche-logo"/>
          <p:cNvPicPr>
            <a:picLocks noChangeAspect="1" noChangeArrowheads="1"/>
          </p:cNvPicPr>
          <p:nvPr/>
        </p:nvPicPr>
        <p:blipFill>
          <a:blip r:embed="rId3" cstate="print"/>
          <a:srcRect/>
          <a:stretch>
            <a:fillRect/>
          </a:stretch>
        </p:blipFill>
        <p:spPr bwMode="auto">
          <a:xfrm>
            <a:off x="900113" y="1412875"/>
            <a:ext cx="3113087" cy="4032250"/>
          </a:xfrm>
          <a:prstGeom prst="rect">
            <a:avLst/>
          </a:prstGeom>
          <a:noFill/>
          <a:ln w="9525">
            <a:noFill/>
            <a:miter lim="800000"/>
            <a:headEnd/>
            <a:tailEnd/>
          </a:ln>
        </p:spPr>
      </p:pic>
      <p:sp>
        <p:nvSpPr>
          <p:cNvPr id="4" name="Pladsholder til dato 3"/>
          <p:cNvSpPr>
            <a:spLocks noGrp="1"/>
          </p:cNvSpPr>
          <p:nvPr>
            <p:ph type="dt" sz="half" idx="10"/>
          </p:nvPr>
        </p:nvSpPr>
        <p:spPr/>
        <p:txBody>
          <a:bodyPr/>
          <a:lstStyle/>
          <a:p>
            <a:fld id="{78925D23-BF87-4413-ABC6-0AA389B47FA0}"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EEE9C5A9-72AD-4490-AE7D-E6064C81AE89}" type="slidenum">
              <a:rPr lang="en-US" smtClean="0"/>
              <a:pPr/>
              <a:t>62</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pb-t-aeg">
            <a:hlinkClick r:id="rId2"/>
          </p:cNvPr>
          <p:cNvPicPr>
            <a:picLocks noChangeAspect="1" noChangeArrowheads="1"/>
          </p:cNvPicPr>
          <p:nvPr/>
        </p:nvPicPr>
        <p:blipFill>
          <a:blip r:embed="rId3" cstate="print"/>
          <a:srcRect b="77573"/>
          <a:stretch>
            <a:fillRect/>
          </a:stretch>
        </p:blipFill>
        <p:spPr bwMode="auto">
          <a:xfrm>
            <a:off x="827088" y="1268413"/>
            <a:ext cx="1079500" cy="792162"/>
          </a:xfrm>
          <a:prstGeom prst="rect">
            <a:avLst/>
          </a:prstGeom>
          <a:noFill/>
          <a:ln w="9525">
            <a:noFill/>
            <a:miter lim="800000"/>
            <a:headEnd/>
            <a:tailEnd/>
          </a:ln>
        </p:spPr>
      </p:pic>
      <p:pic>
        <p:nvPicPr>
          <p:cNvPr id="13315" name="Picture 5" descr="berens_aeg"/>
          <p:cNvPicPr>
            <a:picLocks noChangeAspect="1" noChangeArrowheads="1"/>
          </p:cNvPicPr>
          <p:nvPr/>
        </p:nvPicPr>
        <p:blipFill>
          <a:blip r:embed="rId4" cstate="print"/>
          <a:srcRect/>
          <a:stretch>
            <a:fillRect/>
          </a:stretch>
        </p:blipFill>
        <p:spPr bwMode="auto">
          <a:xfrm>
            <a:off x="684213" y="2420938"/>
            <a:ext cx="1285875" cy="1285875"/>
          </a:xfrm>
          <a:prstGeom prst="rect">
            <a:avLst/>
          </a:prstGeom>
          <a:noFill/>
          <a:ln w="9525">
            <a:noFill/>
            <a:miter lim="800000"/>
            <a:headEnd/>
            <a:tailEnd/>
          </a:ln>
        </p:spPr>
      </p:pic>
      <p:pic>
        <p:nvPicPr>
          <p:cNvPr id="13316" name="Picture 6" descr="berens_w003"/>
          <p:cNvPicPr>
            <a:picLocks noChangeAspect="1" noChangeArrowheads="1"/>
          </p:cNvPicPr>
          <p:nvPr/>
        </p:nvPicPr>
        <p:blipFill>
          <a:blip r:embed="rId5" cstate="print"/>
          <a:srcRect/>
          <a:stretch>
            <a:fillRect/>
          </a:stretch>
        </p:blipFill>
        <p:spPr bwMode="auto">
          <a:xfrm>
            <a:off x="4859338" y="4797425"/>
            <a:ext cx="1228725" cy="1657350"/>
          </a:xfrm>
          <a:prstGeom prst="rect">
            <a:avLst/>
          </a:prstGeom>
          <a:noFill/>
          <a:ln w="9525">
            <a:noFill/>
            <a:miter lim="800000"/>
            <a:headEnd/>
            <a:tailEnd/>
          </a:ln>
        </p:spPr>
      </p:pic>
      <p:pic>
        <p:nvPicPr>
          <p:cNvPr id="13317" name="Picture 7" descr="Preview Image">
            <a:hlinkClick r:id="rId6"/>
          </p:cNvPr>
          <p:cNvPicPr>
            <a:picLocks noChangeAspect="1" noChangeArrowheads="1"/>
          </p:cNvPicPr>
          <p:nvPr/>
        </p:nvPicPr>
        <p:blipFill>
          <a:blip r:embed="rId7" cstate="print"/>
          <a:srcRect/>
          <a:stretch>
            <a:fillRect/>
          </a:stretch>
        </p:blipFill>
        <p:spPr bwMode="auto">
          <a:xfrm>
            <a:off x="827088" y="5661025"/>
            <a:ext cx="3714750" cy="323850"/>
          </a:xfrm>
          <a:prstGeom prst="rect">
            <a:avLst/>
          </a:prstGeom>
          <a:noFill/>
          <a:ln w="9525">
            <a:noFill/>
            <a:miter lim="800000"/>
            <a:headEnd/>
            <a:tailEnd/>
          </a:ln>
        </p:spPr>
      </p:pic>
      <p:sp>
        <p:nvSpPr>
          <p:cNvPr id="13318" name="Rectangle 8"/>
          <p:cNvSpPr>
            <a:spLocks noChangeArrowheads="1"/>
          </p:cNvSpPr>
          <p:nvPr/>
        </p:nvSpPr>
        <p:spPr bwMode="auto">
          <a:xfrm>
            <a:off x="2262188" y="4292600"/>
            <a:ext cx="1797050" cy="366713"/>
          </a:xfrm>
          <a:prstGeom prst="rect">
            <a:avLst/>
          </a:prstGeom>
          <a:noFill/>
          <a:ln w="9525">
            <a:noFill/>
            <a:miter lim="800000"/>
            <a:headEnd/>
            <a:tailEnd/>
          </a:ln>
        </p:spPr>
        <p:txBody>
          <a:bodyPr wrap="none" anchor="ctr">
            <a:spAutoFit/>
          </a:bodyPr>
          <a:lstStyle/>
          <a:p>
            <a:r>
              <a:rPr lang="en-US" b="1"/>
              <a:t>Behrens 1912. </a:t>
            </a:r>
          </a:p>
        </p:txBody>
      </p:sp>
      <p:sp>
        <p:nvSpPr>
          <p:cNvPr id="13319" name="Rectangle 9"/>
          <p:cNvSpPr>
            <a:spLocks noChangeArrowheads="1"/>
          </p:cNvSpPr>
          <p:nvPr/>
        </p:nvSpPr>
        <p:spPr bwMode="auto">
          <a:xfrm>
            <a:off x="2268538" y="1412875"/>
            <a:ext cx="2089150" cy="366713"/>
          </a:xfrm>
          <a:prstGeom prst="rect">
            <a:avLst/>
          </a:prstGeom>
          <a:noFill/>
          <a:ln w="9525">
            <a:noFill/>
            <a:miter lim="800000"/>
            <a:headEnd/>
            <a:tailEnd/>
          </a:ln>
        </p:spPr>
        <p:txBody>
          <a:bodyPr wrap="none">
            <a:spAutoFit/>
          </a:bodyPr>
          <a:lstStyle/>
          <a:p>
            <a:r>
              <a:rPr lang="en-US" b="1"/>
              <a:t>Schwechten 1896</a:t>
            </a:r>
          </a:p>
        </p:txBody>
      </p:sp>
      <p:pic>
        <p:nvPicPr>
          <p:cNvPr id="13320" name="Picture 10" descr="pb-t-aeg">
            <a:hlinkClick r:id="rId2"/>
          </p:cNvPr>
          <p:cNvPicPr>
            <a:picLocks noChangeAspect="1" noChangeArrowheads="1"/>
          </p:cNvPicPr>
          <p:nvPr/>
        </p:nvPicPr>
        <p:blipFill>
          <a:blip r:embed="rId3" cstate="print"/>
          <a:srcRect l="-6764" t="87640"/>
          <a:stretch>
            <a:fillRect/>
          </a:stretch>
        </p:blipFill>
        <p:spPr bwMode="auto">
          <a:xfrm>
            <a:off x="755650" y="4221163"/>
            <a:ext cx="1152525" cy="436562"/>
          </a:xfrm>
          <a:prstGeom prst="rect">
            <a:avLst/>
          </a:prstGeom>
          <a:noFill/>
          <a:ln w="9525">
            <a:noFill/>
            <a:miter lim="800000"/>
            <a:headEnd/>
            <a:tailEnd/>
          </a:ln>
        </p:spPr>
      </p:pic>
      <p:sp>
        <p:nvSpPr>
          <p:cNvPr id="13321" name="Rectangle 11"/>
          <p:cNvSpPr>
            <a:spLocks noChangeArrowheads="1"/>
          </p:cNvSpPr>
          <p:nvPr/>
        </p:nvSpPr>
        <p:spPr bwMode="auto">
          <a:xfrm>
            <a:off x="2268538" y="2852738"/>
            <a:ext cx="1670050" cy="366712"/>
          </a:xfrm>
          <a:prstGeom prst="rect">
            <a:avLst/>
          </a:prstGeom>
          <a:noFill/>
          <a:ln w="9525">
            <a:noFill/>
            <a:miter lim="800000"/>
            <a:headEnd/>
            <a:tailEnd/>
          </a:ln>
        </p:spPr>
        <p:txBody>
          <a:bodyPr wrap="none">
            <a:spAutoFit/>
          </a:bodyPr>
          <a:lstStyle/>
          <a:p>
            <a:r>
              <a:rPr lang="en-US" b="1"/>
              <a:t>Behrens 1908</a:t>
            </a:r>
          </a:p>
        </p:txBody>
      </p:sp>
      <p:pic>
        <p:nvPicPr>
          <p:cNvPr id="13322" name="Picture 12" descr="Der Kuss   -   The Kiss by Peter Behrens">
            <a:hlinkClick r:id="rId8"/>
          </p:cNvPr>
          <p:cNvPicPr>
            <a:picLocks noChangeAspect="1" noChangeArrowheads="1"/>
          </p:cNvPicPr>
          <p:nvPr/>
        </p:nvPicPr>
        <p:blipFill>
          <a:blip r:embed="rId9" cstate="print"/>
          <a:srcRect/>
          <a:stretch>
            <a:fillRect/>
          </a:stretch>
        </p:blipFill>
        <p:spPr bwMode="auto">
          <a:xfrm>
            <a:off x="5003800" y="692150"/>
            <a:ext cx="3057525" cy="3810000"/>
          </a:xfrm>
          <a:prstGeom prst="rect">
            <a:avLst/>
          </a:prstGeom>
          <a:noFill/>
          <a:ln w="9525">
            <a:noFill/>
            <a:miter lim="800000"/>
            <a:headEnd/>
            <a:tailEnd/>
          </a:ln>
        </p:spPr>
      </p:pic>
      <p:pic>
        <p:nvPicPr>
          <p:cNvPr id="13323" name="Picture 13" descr="haus%20lewin"/>
          <p:cNvPicPr>
            <a:picLocks noChangeAspect="1" noChangeArrowheads="1"/>
          </p:cNvPicPr>
          <p:nvPr/>
        </p:nvPicPr>
        <p:blipFill>
          <a:blip r:embed="rId10" cstate="print"/>
          <a:srcRect/>
          <a:stretch>
            <a:fillRect/>
          </a:stretch>
        </p:blipFill>
        <p:spPr bwMode="auto">
          <a:xfrm>
            <a:off x="6372225" y="4868863"/>
            <a:ext cx="2438400" cy="1619250"/>
          </a:xfrm>
          <a:prstGeom prst="rect">
            <a:avLst/>
          </a:prstGeom>
          <a:noFill/>
          <a:ln w="9525">
            <a:noFill/>
            <a:miter lim="800000"/>
            <a:headEnd/>
            <a:tailEnd/>
          </a:ln>
        </p:spPr>
      </p:pic>
      <p:sp>
        <p:nvSpPr>
          <p:cNvPr id="12" name="Pladsholder til dato 11"/>
          <p:cNvSpPr>
            <a:spLocks noGrp="1"/>
          </p:cNvSpPr>
          <p:nvPr>
            <p:ph type="dt" sz="half" idx="10"/>
          </p:nvPr>
        </p:nvSpPr>
        <p:spPr/>
        <p:txBody>
          <a:bodyPr/>
          <a:lstStyle/>
          <a:p>
            <a:fld id="{C7644FA5-868A-411C-A164-08D04F88C056}" type="datetime3">
              <a:rPr lang="en-US" smtClean="0"/>
              <a:t>1 October 2018</a:t>
            </a:fld>
            <a:endParaRPr lang="en-US"/>
          </a:p>
        </p:txBody>
      </p:sp>
      <p:sp>
        <p:nvSpPr>
          <p:cNvPr id="13" name="Pladsholder til diasnummer 12"/>
          <p:cNvSpPr>
            <a:spLocks noGrp="1"/>
          </p:cNvSpPr>
          <p:nvPr>
            <p:ph type="sldNum" sz="quarter" idx="12"/>
          </p:nvPr>
        </p:nvSpPr>
        <p:spPr/>
        <p:txBody>
          <a:bodyPr/>
          <a:lstStyle/>
          <a:p>
            <a:fld id="{EEE9C5A9-72AD-4490-AE7D-E6064C81AE89}" type="slidenum">
              <a:rPr lang="en-US" smtClean="0"/>
              <a:pPr/>
              <a:t>63</a:t>
            </a:fld>
            <a:endParaRPr lang="en-US"/>
          </a:p>
        </p:txBody>
      </p:sp>
      <p:sp>
        <p:nvSpPr>
          <p:cNvPr id="14" name="Pladsholder til sidefod 13"/>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2" descr="Irma pige anno 1904"/>
          <p:cNvPicPr>
            <a:picLocks noChangeAspect="1" noChangeArrowheads="1"/>
          </p:cNvPicPr>
          <p:nvPr/>
        </p:nvPicPr>
        <p:blipFill>
          <a:blip r:embed="rId3" cstate="print"/>
          <a:srcRect/>
          <a:stretch>
            <a:fillRect/>
          </a:stretch>
        </p:blipFill>
        <p:spPr bwMode="auto">
          <a:xfrm>
            <a:off x="1979613" y="333375"/>
            <a:ext cx="2286000" cy="2857500"/>
          </a:xfrm>
          <a:prstGeom prst="rect">
            <a:avLst/>
          </a:prstGeom>
          <a:noFill/>
          <a:ln w="9525">
            <a:noFill/>
            <a:miter lim="800000"/>
            <a:headEnd/>
            <a:tailEnd/>
          </a:ln>
        </p:spPr>
      </p:pic>
      <p:pic>
        <p:nvPicPr>
          <p:cNvPr id="22542" name="Picture 14" descr="Irma pige anno 1942"/>
          <p:cNvPicPr>
            <a:picLocks noChangeAspect="1" noChangeArrowheads="1"/>
          </p:cNvPicPr>
          <p:nvPr/>
        </p:nvPicPr>
        <p:blipFill>
          <a:blip r:embed="rId4" cstate="print"/>
          <a:srcRect/>
          <a:stretch>
            <a:fillRect/>
          </a:stretch>
        </p:blipFill>
        <p:spPr bwMode="auto">
          <a:xfrm>
            <a:off x="4787900" y="692150"/>
            <a:ext cx="2232025" cy="2232025"/>
          </a:xfrm>
          <a:prstGeom prst="rect">
            <a:avLst/>
          </a:prstGeom>
          <a:noFill/>
          <a:ln w="9525">
            <a:noFill/>
            <a:miter lim="800000"/>
            <a:headEnd/>
            <a:tailEnd/>
          </a:ln>
        </p:spPr>
      </p:pic>
      <p:pic>
        <p:nvPicPr>
          <p:cNvPr id="22544" name="Picture 16" descr="Irma pige anno 1979"/>
          <p:cNvPicPr>
            <a:picLocks noChangeAspect="1" noChangeArrowheads="1"/>
          </p:cNvPicPr>
          <p:nvPr/>
        </p:nvPicPr>
        <p:blipFill>
          <a:blip r:embed="rId5" cstate="print"/>
          <a:srcRect/>
          <a:stretch>
            <a:fillRect/>
          </a:stretch>
        </p:blipFill>
        <p:spPr bwMode="auto">
          <a:xfrm>
            <a:off x="1692275" y="3357563"/>
            <a:ext cx="2286000" cy="2857500"/>
          </a:xfrm>
          <a:prstGeom prst="rect">
            <a:avLst/>
          </a:prstGeom>
          <a:noFill/>
          <a:ln w="9525">
            <a:noFill/>
            <a:miter lim="800000"/>
            <a:headEnd/>
            <a:tailEnd/>
          </a:ln>
        </p:spPr>
      </p:pic>
      <p:pic>
        <p:nvPicPr>
          <p:cNvPr id="22546" name="Picture 18" descr="Irma pige anno 2003"/>
          <p:cNvPicPr>
            <a:picLocks noChangeAspect="1" noChangeArrowheads="1"/>
          </p:cNvPicPr>
          <p:nvPr/>
        </p:nvPicPr>
        <p:blipFill>
          <a:blip r:embed="rId6" cstate="print"/>
          <a:srcRect/>
          <a:stretch>
            <a:fillRect/>
          </a:stretch>
        </p:blipFill>
        <p:spPr bwMode="auto">
          <a:xfrm>
            <a:off x="4500563" y="3357563"/>
            <a:ext cx="2286000" cy="2857500"/>
          </a:xfrm>
          <a:prstGeom prst="rect">
            <a:avLst/>
          </a:prstGeom>
          <a:noFill/>
          <a:ln w="9525">
            <a:noFill/>
            <a:miter lim="800000"/>
            <a:headEnd/>
            <a:tailEnd/>
          </a:ln>
        </p:spPr>
      </p:pic>
      <p:sp>
        <p:nvSpPr>
          <p:cNvPr id="17414" name="Text Box 19"/>
          <p:cNvSpPr txBox="1">
            <a:spLocks noChangeArrowheads="1"/>
          </p:cNvSpPr>
          <p:nvPr/>
        </p:nvSpPr>
        <p:spPr bwMode="auto">
          <a:xfrm>
            <a:off x="1116013" y="2420938"/>
            <a:ext cx="692150" cy="366712"/>
          </a:xfrm>
          <a:prstGeom prst="rect">
            <a:avLst/>
          </a:prstGeom>
          <a:noFill/>
          <a:ln w="9525">
            <a:noFill/>
            <a:miter lim="800000"/>
            <a:headEnd/>
            <a:tailEnd/>
          </a:ln>
        </p:spPr>
        <p:txBody>
          <a:bodyPr wrap="none">
            <a:spAutoFit/>
          </a:bodyPr>
          <a:lstStyle/>
          <a:p>
            <a:r>
              <a:rPr lang="da-DK"/>
              <a:t>1907</a:t>
            </a:r>
            <a:endParaRPr lang="en-US"/>
          </a:p>
        </p:txBody>
      </p:sp>
      <p:sp>
        <p:nvSpPr>
          <p:cNvPr id="17415" name="Text Box 20"/>
          <p:cNvSpPr txBox="1">
            <a:spLocks noChangeArrowheads="1"/>
          </p:cNvSpPr>
          <p:nvPr/>
        </p:nvSpPr>
        <p:spPr bwMode="auto">
          <a:xfrm>
            <a:off x="6711950" y="2439988"/>
            <a:ext cx="692150" cy="366712"/>
          </a:xfrm>
          <a:prstGeom prst="rect">
            <a:avLst/>
          </a:prstGeom>
          <a:noFill/>
          <a:ln w="9525">
            <a:noFill/>
            <a:miter lim="800000"/>
            <a:headEnd/>
            <a:tailEnd/>
          </a:ln>
        </p:spPr>
        <p:txBody>
          <a:bodyPr wrap="none">
            <a:spAutoFit/>
          </a:bodyPr>
          <a:lstStyle/>
          <a:p>
            <a:r>
              <a:rPr lang="da-DK"/>
              <a:t>1942</a:t>
            </a:r>
            <a:endParaRPr lang="en-US"/>
          </a:p>
        </p:txBody>
      </p:sp>
      <p:sp>
        <p:nvSpPr>
          <p:cNvPr id="17416" name="Text Box 21"/>
          <p:cNvSpPr txBox="1">
            <a:spLocks noChangeArrowheads="1"/>
          </p:cNvSpPr>
          <p:nvPr/>
        </p:nvSpPr>
        <p:spPr bwMode="auto">
          <a:xfrm>
            <a:off x="1095375" y="5753100"/>
            <a:ext cx="692150" cy="366713"/>
          </a:xfrm>
          <a:prstGeom prst="rect">
            <a:avLst/>
          </a:prstGeom>
          <a:noFill/>
          <a:ln w="9525">
            <a:noFill/>
            <a:miter lim="800000"/>
            <a:headEnd/>
            <a:tailEnd/>
          </a:ln>
        </p:spPr>
        <p:txBody>
          <a:bodyPr wrap="none">
            <a:spAutoFit/>
          </a:bodyPr>
          <a:lstStyle/>
          <a:p>
            <a:r>
              <a:rPr lang="da-DK"/>
              <a:t>1979</a:t>
            </a:r>
            <a:endParaRPr lang="en-US"/>
          </a:p>
        </p:txBody>
      </p:sp>
      <p:sp>
        <p:nvSpPr>
          <p:cNvPr id="17417" name="Text Box 22"/>
          <p:cNvSpPr txBox="1">
            <a:spLocks noChangeArrowheads="1"/>
          </p:cNvSpPr>
          <p:nvPr/>
        </p:nvSpPr>
        <p:spPr bwMode="auto">
          <a:xfrm>
            <a:off x="6784975" y="5824538"/>
            <a:ext cx="692150" cy="366712"/>
          </a:xfrm>
          <a:prstGeom prst="rect">
            <a:avLst/>
          </a:prstGeom>
          <a:noFill/>
          <a:ln w="9525">
            <a:noFill/>
            <a:miter lim="800000"/>
            <a:headEnd/>
            <a:tailEnd/>
          </a:ln>
        </p:spPr>
        <p:txBody>
          <a:bodyPr wrap="none">
            <a:spAutoFit/>
          </a:bodyPr>
          <a:lstStyle/>
          <a:p>
            <a:r>
              <a:rPr lang="da-DK"/>
              <a:t>2003</a:t>
            </a:r>
            <a:endParaRPr lang="en-US"/>
          </a:p>
        </p:txBody>
      </p:sp>
      <p:sp>
        <p:nvSpPr>
          <p:cNvPr id="10" name="Pladsholder til dato 9"/>
          <p:cNvSpPr>
            <a:spLocks noGrp="1"/>
          </p:cNvSpPr>
          <p:nvPr>
            <p:ph type="dt" sz="half" idx="10"/>
          </p:nvPr>
        </p:nvSpPr>
        <p:spPr/>
        <p:txBody>
          <a:bodyPr/>
          <a:lstStyle/>
          <a:p>
            <a:fld id="{EE5AE5DF-802B-42E3-B665-98F414A9B36F}" type="datetime3">
              <a:rPr lang="en-US" smtClean="0"/>
              <a:t>1 October 2018</a:t>
            </a:fld>
            <a:endParaRPr lang="en-US"/>
          </a:p>
        </p:txBody>
      </p:sp>
      <p:sp>
        <p:nvSpPr>
          <p:cNvPr id="11" name="Pladsholder til diasnummer 10"/>
          <p:cNvSpPr>
            <a:spLocks noGrp="1"/>
          </p:cNvSpPr>
          <p:nvPr>
            <p:ph type="sldNum" sz="quarter" idx="12"/>
          </p:nvPr>
        </p:nvSpPr>
        <p:spPr/>
        <p:txBody>
          <a:bodyPr/>
          <a:lstStyle/>
          <a:p>
            <a:fld id="{EEE9C5A9-72AD-4490-AE7D-E6064C81AE89}" type="slidenum">
              <a:rPr lang="en-US" smtClean="0"/>
              <a:pPr/>
              <a:t>64</a:t>
            </a:fld>
            <a:endParaRPr lang="en-US"/>
          </a:p>
        </p:txBody>
      </p:sp>
      <p:sp>
        <p:nvSpPr>
          <p:cNvPr id="12" name="Pladsholder til sidefod 11"/>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chevron logo"/>
          <p:cNvPicPr>
            <a:picLocks noChangeAspect="1" noChangeArrowheads="1"/>
          </p:cNvPicPr>
          <p:nvPr/>
        </p:nvPicPr>
        <p:blipFill>
          <a:blip r:embed="rId2" cstate="print"/>
          <a:srcRect/>
          <a:stretch>
            <a:fillRect/>
          </a:stretch>
        </p:blipFill>
        <p:spPr bwMode="auto">
          <a:xfrm>
            <a:off x="928662" y="1643050"/>
            <a:ext cx="3527425" cy="3957637"/>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2E3050B5-30A6-4C64-80E1-DD989E847C6B}"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EEE9C5A9-72AD-4490-AE7D-E6064C81AE89}" type="slidenum">
              <a:rPr lang="en-US" smtClean="0"/>
              <a:pPr/>
              <a:t>65</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pic>
        <p:nvPicPr>
          <p:cNvPr id="1026" name="Picture 2"/>
          <p:cNvPicPr>
            <a:picLocks noChangeAspect="1" noChangeArrowheads="1"/>
          </p:cNvPicPr>
          <p:nvPr/>
        </p:nvPicPr>
        <p:blipFill>
          <a:blip r:embed="rId3" cstate="print"/>
          <a:srcRect/>
          <a:stretch>
            <a:fillRect/>
          </a:stretch>
        </p:blipFill>
        <p:spPr bwMode="auto">
          <a:xfrm>
            <a:off x="4643438" y="1666482"/>
            <a:ext cx="3643338" cy="390565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swooshprog"/>
          <p:cNvPicPr>
            <a:picLocks noChangeAspect="1" noChangeArrowheads="1"/>
          </p:cNvPicPr>
          <p:nvPr/>
        </p:nvPicPr>
        <p:blipFill>
          <a:blip r:embed="rId2" cstate="print"/>
          <a:srcRect/>
          <a:stretch>
            <a:fillRect/>
          </a:stretch>
        </p:blipFill>
        <p:spPr bwMode="auto">
          <a:xfrm>
            <a:off x="342900" y="2420938"/>
            <a:ext cx="8909050" cy="1946275"/>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FB52E3D0-C9E1-4D32-94D5-C377DE0C5CA6}"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EEE9C5A9-72AD-4490-AE7D-E6064C81AE89}" type="slidenum">
              <a:rPr lang="en-US" smtClean="0"/>
              <a:pPr/>
              <a:t>66</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pPr eaLnBrk="1" hangingPunct="1"/>
            <a:endParaRPr lang="en-US" smtClean="0"/>
          </a:p>
        </p:txBody>
      </p:sp>
      <p:sp>
        <p:nvSpPr>
          <p:cNvPr id="22531" name="Rectangle 3"/>
          <p:cNvSpPr>
            <a:spLocks noGrp="1" noChangeArrowheads="1"/>
          </p:cNvSpPr>
          <p:nvPr>
            <p:ph type="subTitle" idx="1"/>
          </p:nvPr>
        </p:nvSpPr>
        <p:spPr/>
        <p:txBody>
          <a:bodyPr/>
          <a:lstStyle/>
          <a:p>
            <a:pPr eaLnBrk="1" hangingPunct="1"/>
            <a:endParaRPr lang="en-US" smtClean="0"/>
          </a:p>
        </p:txBody>
      </p:sp>
      <p:pic>
        <p:nvPicPr>
          <p:cNvPr id="22532" name="Picture 4" descr="nike lion"/>
          <p:cNvPicPr>
            <a:picLocks noChangeAspect="1" noChangeArrowheads="1"/>
          </p:cNvPicPr>
          <p:nvPr/>
        </p:nvPicPr>
        <p:blipFill>
          <a:blip r:embed="rId2" cstate="print"/>
          <a:srcRect/>
          <a:stretch>
            <a:fillRect/>
          </a:stretch>
        </p:blipFill>
        <p:spPr bwMode="auto">
          <a:xfrm>
            <a:off x="0" y="-142875"/>
            <a:ext cx="9144000" cy="7142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1"/>
          <p:cNvSpPr>
            <a:spLocks noGrp="1"/>
          </p:cNvSpPr>
          <p:nvPr>
            <p:ph type="dt" sz="half" idx="10"/>
          </p:nvPr>
        </p:nvSpPr>
        <p:spPr/>
        <p:txBody>
          <a:bodyPr/>
          <a:lstStyle/>
          <a:p>
            <a:fld id="{40E3E57F-2698-4015-B224-288C820BB809}" type="datetime3">
              <a:rPr lang="en-US" smtClean="0"/>
              <a:t>1 October 2018</a:t>
            </a:fld>
            <a:endParaRPr lang="da-DK"/>
          </a:p>
        </p:txBody>
      </p:sp>
      <p:sp>
        <p:nvSpPr>
          <p:cNvPr id="4" name="Pladsholder til diasnummer 3"/>
          <p:cNvSpPr>
            <a:spLocks noGrp="1"/>
          </p:cNvSpPr>
          <p:nvPr>
            <p:ph type="sldNum" sz="quarter" idx="12"/>
          </p:nvPr>
        </p:nvSpPr>
        <p:spPr/>
        <p:txBody>
          <a:bodyPr/>
          <a:lstStyle/>
          <a:p>
            <a:fld id="{EB2BA694-5586-4BD8-829B-65C221A58FEA}" type="slidenum">
              <a:rPr lang="da-DK"/>
              <a:pPr/>
              <a:t>68</a:t>
            </a:fld>
            <a:endParaRPr lang="da-DK"/>
          </a:p>
        </p:txBody>
      </p:sp>
      <p:pic>
        <p:nvPicPr>
          <p:cNvPr id="87045" name="Picture 5"/>
          <p:cNvPicPr>
            <a:picLocks noChangeAspect="1" noChangeArrowheads="1"/>
          </p:cNvPicPr>
          <p:nvPr/>
        </p:nvPicPr>
        <p:blipFill>
          <a:blip r:embed="rId2" cstate="print"/>
          <a:srcRect/>
          <a:stretch>
            <a:fillRect/>
          </a:stretch>
        </p:blipFill>
        <p:spPr bwMode="auto">
          <a:xfrm>
            <a:off x="2016125" y="889000"/>
            <a:ext cx="5111750" cy="5078413"/>
          </a:xfrm>
          <a:prstGeom prst="rect">
            <a:avLst/>
          </a:prstGeom>
          <a:noFill/>
          <a:ln w="9525">
            <a:noFill/>
            <a:miter lim="800000"/>
            <a:headEnd/>
            <a:tailEnd/>
          </a:ln>
          <a:effectLst/>
        </p:spPr>
      </p:pic>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extLst>
      <p:ext uri="{BB962C8B-B14F-4D97-AF65-F5344CB8AC3E}">
        <p14:creationId xmlns:p14="http://schemas.microsoft.com/office/powerpoint/2010/main" val="37821722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986674"/>
          <p:cNvPicPr>
            <a:picLocks noChangeAspect="1" noChangeArrowheads="1" noCrop="1"/>
          </p:cNvPicPr>
          <p:nvPr/>
        </p:nvPicPr>
        <p:blipFill>
          <a:blip r:embed="rId2" cstate="print"/>
          <a:srcRect/>
          <a:stretch>
            <a:fillRect/>
          </a:stretch>
        </p:blipFill>
        <p:spPr bwMode="auto">
          <a:xfrm>
            <a:off x="-36513" y="1628775"/>
            <a:ext cx="8435976" cy="3929063"/>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DEC18B36-A44E-4754-9D0D-09E0005798EF}"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EEE9C5A9-72AD-4490-AE7D-E6064C81AE89}" type="slidenum">
              <a:rPr lang="en-US" smtClean="0"/>
              <a:pPr/>
              <a:t>69</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Pladsholder til indhold 2"/>
          <p:cNvSpPr>
            <a:spLocks noGrp="1"/>
          </p:cNvSpPr>
          <p:nvPr>
            <p:ph idx="1"/>
          </p:nvPr>
        </p:nvSpPr>
        <p:spPr/>
        <p:txBody>
          <a:bodyPr/>
          <a:lstStyle/>
          <a:p>
            <a:endParaRPr lang="en-US"/>
          </a:p>
        </p:txBody>
      </p:sp>
      <p:sp>
        <p:nvSpPr>
          <p:cNvPr id="5" name="Pladsholder til dato 4"/>
          <p:cNvSpPr>
            <a:spLocks noGrp="1"/>
          </p:cNvSpPr>
          <p:nvPr>
            <p:ph type="dt" sz="half" idx="10"/>
          </p:nvPr>
        </p:nvSpPr>
        <p:spPr/>
        <p:txBody>
          <a:bodyPr/>
          <a:lstStyle/>
          <a:p>
            <a:fld id="{9BA8923E-89DB-4845-AACB-154E59FED111}" type="datetime3">
              <a:rPr lang="en-US" smtClean="0"/>
              <a:t>1 October 2018</a:t>
            </a:fld>
            <a:endParaRPr lang="en-US"/>
          </a:p>
        </p:txBody>
      </p:sp>
      <p:sp>
        <p:nvSpPr>
          <p:cNvPr id="6" name="Pladsholder til diasnummer 5"/>
          <p:cNvSpPr>
            <a:spLocks noGrp="1"/>
          </p:cNvSpPr>
          <p:nvPr>
            <p:ph type="sldNum" sz="quarter" idx="12"/>
          </p:nvPr>
        </p:nvSpPr>
        <p:spPr/>
        <p:txBody>
          <a:bodyPr/>
          <a:lstStyle/>
          <a:p>
            <a:fld id="{C340DBA5-F823-4B9E-ACF1-522F50B5F2FA}" type="slidenum">
              <a:rPr lang="en-US" smtClean="0"/>
              <a:pPr/>
              <a:t>7</a:t>
            </a:fld>
            <a:endParaRPr lang="en-US"/>
          </a:p>
        </p:txBody>
      </p:sp>
      <p:sp>
        <p:nvSpPr>
          <p:cNvPr id="7" name="Pladsholder til sidefod 6"/>
          <p:cNvSpPr>
            <a:spLocks noGrp="1"/>
          </p:cNvSpPr>
          <p:nvPr>
            <p:ph type="ftr" sz="quarter" idx="11"/>
          </p:nvPr>
        </p:nvSpPr>
        <p:spPr/>
        <p:txBody>
          <a:bodyPr/>
          <a:lstStyle/>
          <a:p>
            <a:r>
              <a:rPr lang="nn-NO" smtClean="0"/>
              <a:t>18 ikek 4 - Branding, Visuel identitet og Kulturens dimesioner</a:t>
            </a:r>
            <a:endParaRPr lang="en-US"/>
          </a:p>
        </p:txBody>
      </p:sp>
      <p:pic>
        <p:nvPicPr>
          <p:cNvPr id="8" name="Billede 7">
            <a:hlinkClick r:id="rId2"/>
          </p:cNvPr>
          <p:cNvPicPr>
            <a:picLocks noChangeAspect="1"/>
          </p:cNvPicPr>
          <p:nvPr/>
        </p:nvPicPr>
        <p:blipFill rotWithShape="1">
          <a:blip r:embed="rId3"/>
          <a:srcRect t="10125" r="13854" b="4890"/>
          <a:stretch/>
        </p:blipFill>
        <p:spPr>
          <a:xfrm>
            <a:off x="1" y="731136"/>
            <a:ext cx="9144000" cy="5074127"/>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mont-blanc"/>
          <p:cNvPicPr>
            <a:picLocks noChangeAspect="1" noChangeArrowheads="1"/>
          </p:cNvPicPr>
          <p:nvPr/>
        </p:nvPicPr>
        <p:blipFill>
          <a:blip r:embed="rId2" cstate="print"/>
          <a:srcRect/>
          <a:stretch>
            <a:fillRect/>
          </a:stretch>
        </p:blipFill>
        <p:spPr bwMode="auto">
          <a:xfrm>
            <a:off x="2195513" y="0"/>
            <a:ext cx="5094287" cy="6858000"/>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C80F0550-EC36-45F2-B612-F73BB8337C8E}"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EEE9C5A9-72AD-4490-AE7D-E6064C81AE89}" type="slidenum">
              <a:rPr lang="en-US" smtClean="0"/>
              <a:pPr/>
              <a:t>70</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4" name="Picture 8" descr="de050696"/>
          <p:cNvPicPr>
            <a:picLocks noChangeAspect="1" noChangeArrowheads="1"/>
          </p:cNvPicPr>
          <p:nvPr/>
        </p:nvPicPr>
        <p:blipFill>
          <a:blip r:embed="rId2" cstate="print"/>
          <a:srcRect/>
          <a:stretch>
            <a:fillRect/>
          </a:stretch>
        </p:blipFill>
        <p:spPr bwMode="auto">
          <a:xfrm>
            <a:off x="2627313" y="1411288"/>
            <a:ext cx="3744912" cy="3744912"/>
          </a:xfrm>
          <a:prstGeom prst="rect">
            <a:avLst/>
          </a:prstGeom>
          <a:noFill/>
        </p:spPr>
      </p:pic>
      <p:pic>
        <p:nvPicPr>
          <p:cNvPr id="65546" name="Picture 10" descr="Croixrouge"/>
          <p:cNvPicPr>
            <a:picLocks noChangeAspect="1" noChangeArrowheads="1"/>
          </p:cNvPicPr>
          <p:nvPr/>
        </p:nvPicPr>
        <p:blipFill>
          <a:blip r:embed="rId3" cstate="print"/>
          <a:srcRect/>
          <a:stretch>
            <a:fillRect/>
          </a:stretch>
        </p:blipFill>
        <p:spPr bwMode="auto">
          <a:xfrm>
            <a:off x="71438" y="1773238"/>
            <a:ext cx="2916237" cy="2876550"/>
          </a:xfrm>
          <a:prstGeom prst="rect">
            <a:avLst/>
          </a:prstGeom>
          <a:noFill/>
        </p:spPr>
      </p:pic>
      <p:pic>
        <p:nvPicPr>
          <p:cNvPr id="65542" name="Picture 6" descr="RP_20060623_250_G"/>
          <p:cNvPicPr>
            <a:picLocks noChangeAspect="1" noChangeArrowheads="1"/>
          </p:cNvPicPr>
          <p:nvPr/>
        </p:nvPicPr>
        <p:blipFill>
          <a:blip r:embed="rId4" cstate="print"/>
          <a:srcRect l="8601"/>
          <a:stretch>
            <a:fillRect/>
          </a:stretch>
        </p:blipFill>
        <p:spPr bwMode="auto">
          <a:xfrm>
            <a:off x="5724525" y="1557338"/>
            <a:ext cx="3452813" cy="3455987"/>
          </a:xfrm>
          <a:prstGeom prst="rect">
            <a:avLst/>
          </a:prstGeom>
          <a:noFill/>
        </p:spPr>
      </p:pic>
      <p:sp>
        <p:nvSpPr>
          <p:cNvPr id="65547" name="Rectangle 11"/>
          <p:cNvSpPr>
            <a:spLocks noChangeArrowheads="1"/>
          </p:cNvSpPr>
          <p:nvPr/>
        </p:nvSpPr>
        <p:spPr bwMode="auto">
          <a:xfrm>
            <a:off x="7740650" y="6491288"/>
            <a:ext cx="1403350" cy="366712"/>
          </a:xfrm>
          <a:prstGeom prst="rect">
            <a:avLst/>
          </a:prstGeom>
          <a:noFill/>
          <a:ln w="9525">
            <a:noFill/>
            <a:miter lim="800000"/>
            <a:headEnd/>
            <a:tailEnd/>
          </a:ln>
          <a:effectLst/>
        </p:spPr>
        <p:txBody>
          <a:bodyPr wrap="none">
            <a:spAutoFit/>
          </a:bodyPr>
          <a:lstStyle/>
          <a:p>
            <a:r>
              <a:rPr lang="fr-FR"/>
              <a:t>Trademarks</a:t>
            </a:r>
          </a:p>
        </p:txBody>
      </p:sp>
      <p:sp>
        <p:nvSpPr>
          <p:cNvPr id="6" name="Pladsholder til dato 5"/>
          <p:cNvSpPr>
            <a:spLocks noGrp="1"/>
          </p:cNvSpPr>
          <p:nvPr>
            <p:ph type="dt" sz="half" idx="10"/>
          </p:nvPr>
        </p:nvSpPr>
        <p:spPr/>
        <p:txBody>
          <a:bodyPr/>
          <a:lstStyle/>
          <a:p>
            <a:pPr>
              <a:defRPr/>
            </a:pPr>
            <a:fld id="{8C1EF97E-25B9-4301-8CF6-BA4C7C9AC943}" type="datetime3">
              <a:rPr lang="en-US" smtClean="0"/>
              <a:t>1 October 2018</a:t>
            </a:fld>
            <a:endParaRPr lang="en-US"/>
          </a:p>
        </p:txBody>
      </p:sp>
      <p:sp>
        <p:nvSpPr>
          <p:cNvPr id="7" name="Pladsholder til diasnummer 6"/>
          <p:cNvSpPr>
            <a:spLocks noGrp="1"/>
          </p:cNvSpPr>
          <p:nvPr>
            <p:ph type="sldNum" sz="quarter" idx="12"/>
          </p:nvPr>
        </p:nvSpPr>
        <p:spPr/>
        <p:txBody>
          <a:bodyPr/>
          <a:lstStyle/>
          <a:p>
            <a:pPr>
              <a:defRPr/>
            </a:pPr>
            <a:fld id="{8E671149-3732-4DE6-B6EF-4D84A20E43BA}" type="slidenum">
              <a:rPr lang="en-US" smtClean="0"/>
              <a:pPr>
                <a:defRPr/>
              </a:pPr>
              <a:t>71</a:t>
            </a:fld>
            <a:endParaRPr lang="en-US"/>
          </a:p>
        </p:txBody>
      </p:sp>
      <p:sp>
        <p:nvSpPr>
          <p:cNvPr id="8" name="Pladsholder til sidefod 7"/>
          <p:cNvSpPr>
            <a:spLocks noGrp="1"/>
          </p:cNvSpPr>
          <p:nvPr>
            <p:ph type="ftr" sz="quarter" idx="11"/>
          </p:nvPr>
        </p:nvSpPr>
        <p:spPr/>
        <p:txBody>
          <a:bodyPr/>
          <a:lstStyle/>
          <a:p>
            <a:pPr>
              <a:defRPr/>
            </a:pPr>
            <a:r>
              <a:rPr lang="nn-NO" smtClean="0"/>
              <a:t>18 ikek 4 - Branding, Visuel identitet og Kulturens dimesioner</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red-cross-stars-stripes"/>
          <p:cNvPicPr>
            <a:picLocks noChangeAspect="1" noChangeArrowheads="1"/>
          </p:cNvPicPr>
          <p:nvPr/>
        </p:nvPicPr>
        <p:blipFill>
          <a:blip r:embed="rId2" cstate="print"/>
          <a:srcRect/>
          <a:stretch>
            <a:fillRect/>
          </a:stretch>
        </p:blipFill>
        <p:spPr bwMode="auto">
          <a:xfrm>
            <a:off x="611188" y="84138"/>
            <a:ext cx="7993062" cy="6750050"/>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89C34FB3-3978-463A-99B8-C476B8ADC504}"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EEE9C5A9-72AD-4490-AE7D-E6064C81AE89}" type="slidenum">
              <a:rPr lang="en-US" smtClean="0"/>
              <a:pPr/>
              <a:t>72</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red-cross-vovse"/>
          <p:cNvPicPr>
            <a:picLocks noChangeAspect="1" noChangeArrowheads="1"/>
          </p:cNvPicPr>
          <p:nvPr/>
        </p:nvPicPr>
        <p:blipFill>
          <a:blip r:embed="rId2" cstate="print"/>
          <a:srcRect/>
          <a:stretch>
            <a:fillRect/>
          </a:stretch>
        </p:blipFill>
        <p:spPr bwMode="auto">
          <a:xfrm>
            <a:off x="684213" y="73025"/>
            <a:ext cx="7848600" cy="6775450"/>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29915463-3808-4719-8BFE-7C4C10B4328B}"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EEE9C5A9-72AD-4490-AE7D-E6064C81AE89}" type="slidenum">
              <a:rPr lang="en-US" smtClean="0"/>
              <a:pPr/>
              <a:t>73</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p:cNvPicPr>
            <a:picLocks noChangeAspect="1" noChangeArrowheads="1"/>
          </p:cNvPicPr>
          <p:nvPr/>
        </p:nvPicPr>
        <p:blipFill>
          <a:blip r:embed="rId2" cstate="print"/>
          <a:srcRect/>
          <a:stretch>
            <a:fillRect/>
          </a:stretch>
        </p:blipFill>
        <p:spPr bwMode="auto">
          <a:xfrm>
            <a:off x="1428728" y="142852"/>
            <a:ext cx="6219825" cy="2238375"/>
          </a:xfrm>
          <a:prstGeom prst="rect">
            <a:avLst/>
          </a:prstGeom>
          <a:noFill/>
          <a:ln w="9525">
            <a:noFill/>
            <a:miter lim="800000"/>
            <a:headEnd/>
            <a:tailEnd/>
          </a:ln>
          <a:effectLst/>
        </p:spPr>
      </p:pic>
      <p:pic>
        <p:nvPicPr>
          <p:cNvPr id="3" name="Picture 4" descr="Aeroflot Russian Airlines"/>
          <p:cNvPicPr>
            <a:picLocks noChangeAspect="1" noChangeArrowheads="1"/>
          </p:cNvPicPr>
          <p:nvPr/>
        </p:nvPicPr>
        <p:blipFill>
          <a:blip r:embed="rId3" cstate="print"/>
          <a:srcRect/>
          <a:stretch>
            <a:fillRect/>
          </a:stretch>
        </p:blipFill>
        <p:spPr bwMode="auto">
          <a:xfrm>
            <a:off x="2000232" y="4929198"/>
            <a:ext cx="5253113" cy="1517619"/>
          </a:xfrm>
          <a:prstGeom prst="rect">
            <a:avLst/>
          </a:prstGeom>
          <a:noFill/>
        </p:spPr>
      </p:pic>
      <p:sp>
        <p:nvSpPr>
          <p:cNvPr id="4" name="Rectangle 6"/>
          <p:cNvSpPr>
            <a:spLocks noChangeArrowheads="1"/>
          </p:cNvSpPr>
          <p:nvPr/>
        </p:nvSpPr>
        <p:spPr bwMode="auto">
          <a:xfrm>
            <a:off x="1285852" y="2571744"/>
            <a:ext cx="6481763" cy="2289175"/>
          </a:xfrm>
          <a:prstGeom prst="rect">
            <a:avLst/>
          </a:prstGeom>
          <a:noFill/>
          <a:ln w="9525">
            <a:noFill/>
            <a:miter lim="800000"/>
            <a:headEnd/>
            <a:tailEnd/>
          </a:ln>
          <a:effectLst/>
        </p:spPr>
        <p:txBody>
          <a:bodyPr anchor="ctr">
            <a:spAutoFit/>
          </a:bodyPr>
          <a:lstStyle/>
          <a:p>
            <a:r>
              <a:rPr lang="da-DK" b="1" dirty="0"/>
              <a:t>Aeroflot </a:t>
            </a:r>
            <a:r>
              <a:rPr lang="da-DK" b="1" dirty="0" err="1"/>
              <a:t>Sticks</a:t>
            </a:r>
            <a:r>
              <a:rPr lang="da-DK" b="1" dirty="0"/>
              <a:t> By Hammer and </a:t>
            </a:r>
            <a:r>
              <a:rPr lang="da-DK" b="1" dirty="0" err="1"/>
              <a:t>Sickle</a:t>
            </a:r>
            <a:endParaRPr lang="da-DK" dirty="0"/>
          </a:p>
          <a:p>
            <a:r>
              <a:rPr lang="da-DK" dirty="0" err="1"/>
              <a:t>Although</a:t>
            </a:r>
            <a:r>
              <a:rPr lang="da-DK" dirty="0"/>
              <a:t> Aeroflot is </a:t>
            </a:r>
            <a:r>
              <a:rPr lang="da-DK" dirty="0" err="1"/>
              <a:t>desperately</a:t>
            </a:r>
            <a:r>
              <a:rPr lang="da-DK" dirty="0"/>
              <a:t> </a:t>
            </a:r>
            <a:r>
              <a:rPr lang="da-DK" dirty="0" err="1"/>
              <a:t>trying</a:t>
            </a:r>
            <a:r>
              <a:rPr lang="da-DK" dirty="0"/>
              <a:t> to </a:t>
            </a:r>
            <a:r>
              <a:rPr lang="da-DK" dirty="0" err="1"/>
              <a:t>shed</a:t>
            </a:r>
            <a:r>
              <a:rPr lang="da-DK" dirty="0"/>
              <a:t> </a:t>
            </a:r>
            <a:r>
              <a:rPr lang="da-DK" dirty="0" err="1"/>
              <a:t>its</a:t>
            </a:r>
            <a:r>
              <a:rPr lang="da-DK" dirty="0"/>
              <a:t> </a:t>
            </a:r>
            <a:r>
              <a:rPr lang="da-DK" dirty="0" err="1"/>
              <a:t>Soviet</a:t>
            </a:r>
            <a:r>
              <a:rPr lang="da-DK" dirty="0"/>
              <a:t> image, it </a:t>
            </a:r>
            <a:r>
              <a:rPr lang="da-DK" dirty="0" err="1"/>
              <a:t>isn't</a:t>
            </a:r>
            <a:r>
              <a:rPr lang="da-DK" dirty="0"/>
              <a:t> </a:t>
            </a:r>
            <a:r>
              <a:rPr lang="da-DK" dirty="0" err="1"/>
              <a:t>quite</a:t>
            </a:r>
            <a:r>
              <a:rPr lang="da-DK" dirty="0"/>
              <a:t> </a:t>
            </a:r>
            <a:r>
              <a:rPr lang="da-DK" dirty="0" err="1"/>
              <a:t>ready</a:t>
            </a:r>
            <a:r>
              <a:rPr lang="da-DK" dirty="0"/>
              <a:t> to </a:t>
            </a:r>
            <a:r>
              <a:rPr lang="da-DK" dirty="0" err="1"/>
              <a:t>make</a:t>
            </a:r>
            <a:r>
              <a:rPr lang="da-DK" dirty="0"/>
              <a:t> </a:t>
            </a:r>
            <a:r>
              <a:rPr lang="da-DK" dirty="0" err="1"/>
              <a:t>good</a:t>
            </a:r>
            <a:r>
              <a:rPr lang="da-DK" dirty="0"/>
              <a:t> </a:t>
            </a:r>
            <a:r>
              <a:rPr lang="da-DK" dirty="0" err="1"/>
              <a:t>on</a:t>
            </a:r>
            <a:r>
              <a:rPr lang="da-DK" dirty="0"/>
              <a:t> a </a:t>
            </a:r>
            <a:r>
              <a:rPr lang="da-DK" dirty="0" err="1"/>
              <a:t>promise</a:t>
            </a:r>
            <a:r>
              <a:rPr lang="da-DK" dirty="0"/>
              <a:t> to give up the most </a:t>
            </a:r>
            <a:r>
              <a:rPr lang="da-DK" dirty="0" err="1"/>
              <a:t>cherished</a:t>
            </a:r>
            <a:r>
              <a:rPr lang="da-DK" dirty="0"/>
              <a:t> part of </a:t>
            </a:r>
            <a:r>
              <a:rPr lang="da-DK" dirty="0" err="1"/>
              <a:t>its</a:t>
            </a:r>
            <a:r>
              <a:rPr lang="da-DK" dirty="0"/>
              <a:t> 70-year-old </a:t>
            </a:r>
            <a:r>
              <a:rPr lang="da-DK" dirty="0" err="1"/>
              <a:t>heritage</a:t>
            </a:r>
            <a:r>
              <a:rPr lang="da-DK" dirty="0"/>
              <a:t>: </a:t>
            </a:r>
            <a:r>
              <a:rPr lang="da-DK" dirty="0" err="1"/>
              <a:t>its</a:t>
            </a:r>
            <a:r>
              <a:rPr lang="da-DK" dirty="0"/>
              <a:t> </a:t>
            </a:r>
            <a:r>
              <a:rPr lang="da-DK" dirty="0" err="1"/>
              <a:t>hammer-and-sickle</a:t>
            </a:r>
            <a:r>
              <a:rPr lang="da-DK" dirty="0"/>
              <a:t> logo.</a:t>
            </a:r>
          </a:p>
          <a:p>
            <a:r>
              <a:rPr lang="da-DK" dirty="0" err="1"/>
              <a:t>Deputy</a:t>
            </a:r>
            <a:r>
              <a:rPr lang="da-DK" dirty="0"/>
              <a:t> Aeroflot general </a:t>
            </a:r>
            <a:r>
              <a:rPr lang="da-DK" dirty="0" err="1"/>
              <a:t>director</a:t>
            </a:r>
            <a:r>
              <a:rPr lang="da-DK" dirty="0"/>
              <a:t> Lev </a:t>
            </a:r>
            <a:r>
              <a:rPr lang="da-DK" dirty="0" err="1"/>
              <a:t>Koshlyakov</a:t>
            </a:r>
            <a:r>
              <a:rPr lang="da-DK" dirty="0"/>
              <a:t> </a:t>
            </a:r>
            <a:r>
              <a:rPr lang="da-DK" dirty="0" err="1"/>
              <a:t>said</a:t>
            </a:r>
            <a:r>
              <a:rPr lang="da-DK" dirty="0"/>
              <a:t> Tuesday </a:t>
            </a:r>
            <a:r>
              <a:rPr lang="da-DK" dirty="0" err="1"/>
              <a:t>that</a:t>
            </a:r>
            <a:r>
              <a:rPr lang="da-DK" dirty="0"/>
              <a:t> the </a:t>
            </a:r>
            <a:r>
              <a:rPr lang="da-DK" dirty="0" err="1"/>
              <a:t>airline</a:t>
            </a:r>
            <a:r>
              <a:rPr lang="da-DK" dirty="0"/>
              <a:t> </a:t>
            </a:r>
            <a:r>
              <a:rPr lang="da-DK" dirty="0" err="1"/>
              <a:t>decided</a:t>
            </a:r>
            <a:r>
              <a:rPr lang="da-DK" dirty="0"/>
              <a:t> to </a:t>
            </a:r>
            <a:r>
              <a:rPr lang="da-DK" dirty="0" err="1"/>
              <a:t>stick</a:t>
            </a:r>
            <a:r>
              <a:rPr lang="da-DK" dirty="0"/>
              <a:t> </a:t>
            </a:r>
            <a:r>
              <a:rPr lang="da-DK" dirty="0" err="1"/>
              <a:t>with</a:t>
            </a:r>
            <a:r>
              <a:rPr lang="da-DK" dirty="0"/>
              <a:t> the hammer and </a:t>
            </a:r>
            <a:r>
              <a:rPr lang="da-DK" dirty="0" err="1"/>
              <a:t>sickle</a:t>
            </a:r>
            <a:r>
              <a:rPr lang="da-DK" dirty="0"/>
              <a:t> </a:t>
            </a:r>
            <a:r>
              <a:rPr lang="da-DK" dirty="0" err="1"/>
              <a:t>because</a:t>
            </a:r>
            <a:r>
              <a:rPr lang="da-DK" dirty="0"/>
              <a:t> it </a:t>
            </a:r>
            <a:r>
              <a:rPr lang="da-DK" dirty="0" err="1"/>
              <a:t>couldn't</a:t>
            </a:r>
            <a:r>
              <a:rPr lang="da-DK" dirty="0"/>
              <a:t> </a:t>
            </a:r>
            <a:r>
              <a:rPr lang="da-DK" dirty="0" err="1"/>
              <a:t>come</a:t>
            </a:r>
            <a:r>
              <a:rPr lang="da-DK" dirty="0"/>
              <a:t> up </a:t>
            </a:r>
            <a:r>
              <a:rPr lang="da-DK" dirty="0" err="1"/>
              <a:t>with</a:t>
            </a:r>
            <a:r>
              <a:rPr lang="da-DK" dirty="0"/>
              <a:t> a </a:t>
            </a:r>
            <a:r>
              <a:rPr lang="da-DK" dirty="0" err="1"/>
              <a:t>better</a:t>
            </a:r>
            <a:r>
              <a:rPr lang="da-DK" dirty="0"/>
              <a:t> logo."</a:t>
            </a:r>
          </a:p>
        </p:txBody>
      </p:sp>
      <p:sp>
        <p:nvSpPr>
          <p:cNvPr id="5" name="Pladsholder til dato 4"/>
          <p:cNvSpPr>
            <a:spLocks noGrp="1"/>
          </p:cNvSpPr>
          <p:nvPr>
            <p:ph type="dt" sz="half" idx="10"/>
          </p:nvPr>
        </p:nvSpPr>
        <p:spPr/>
        <p:txBody>
          <a:bodyPr/>
          <a:lstStyle/>
          <a:p>
            <a:fld id="{073A6D50-FF94-4DB9-BD57-26C81C9E6C33}" type="datetime3">
              <a:rPr lang="en-US" smtClean="0"/>
              <a:t>1 October 2018</a:t>
            </a:fld>
            <a:endParaRPr lang="en-US"/>
          </a:p>
        </p:txBody>
      </p:sp>
      <p:sp>
        <p:nvSpPr>
          <p:cNvPr id="6" name="Pladsholder til diasnummer 5"/>
          <p:cNvSpPr>
            <a:spLocks noGrp="1"/>
          </p:cNvSpPr>
          <p:nvPr>
            <p:ph type="sldNum" sz="quarter" idx="12"/>
          </p:nvPr>
        </p:nvSpPr>
        <p:spPr/>
        <p:txBody>
          <a:bodyPr/>
          <a:lstStyle/>
          <a:p>
            <a:fld id="{C340DBA5-F823-4B9E-ACF1-522F50B5F2FA}" type="slidenum">
              <a:rPr lang="en-US" smtClean="0"/>
              <a:pPr/>
              <a:t>74</a:t>
            </a:fld>
            <a:endParaRPr lang="en-US"/>
          </a:p>
        </p:txBody>
      </p:sp>
      <p:sp>
        <p:nvSpPr>
          <p:cNvPr id="7" name="Pladsholder til sidefod 6"/>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tuborg-plaene-opt"/>
          <p:cNvPicPr>
            <a:picLocks noChangeAspect="1" noChangeArrowheads="1"/>
          </p:cNvPicPr>
          <p:nvPr/>
        </p:nvPicPr>
        <p:blipFill>
          <a:blip r:embed="rId2" cstate="print"/>
          <a:srcRect/>
          <a:stretch>
            <a:fillRect/>
          </a:stretch>
        </p:blipFill>
        <p:spPr bwMode="auto">
          <a:xfrm>
            <a:off x="971550" y="-171450"/>
            <a:ext cx="5511800" cy="7272338"/>
          </a:xfrm>
          <a:prstGeom prst="rect">
            <a:avLst/>
          </a:prstGeom>
          <a:noFill/>
          <a:ln w="9525">
            <a:noFill/>
            <a:miter lim="800000"/>
            <a:headEnd/>
            <a:tailEnd/>
          </a:ln>
        </p:spPr>
      </p:pic>
      <p:pic>
        <p:nvPicPr>
          <p:cNvPr id="10248" name="Picture 8" descr="tuborg-trans"/>
          <p:cNvPicPr>
            <a:picLocks noChangeAspect="1" noChangeArrowheads="1"/>
          </p:cNvPicPr>
          <p:nvPr/>
        </p:nvPicPr>
        <p:blipFill>
          <a:blip r:embed="rId3" cstate="print"/>
          <a:srcRect/>
          <a:stretch>
            <a:fillRect/>
          </a:stretch>
        </p:blipFill>
        <p:spPr bwMode="auto">
          <a:xfrm>
            <a:off x="6732588" y="1844675"/>
            <a:ext cx="2066925" cy="2933700"/>
          </a:xfrm>
          <a:prstGeom prst="rect">
            <a:avLst/>
          </a:prstGeom>
          <a:noFill/>
          <a:ln w="9525">
            <a:noFill/>
            <a:miter lim="800000"/>
            <a:headEnd/>
            <a:tailEnd/>
          </a:ln>
        </p:spPr>
      </p:pic>
      <p:sp>
        <p:nvSpPr>
          <p:cNvPr id="4" name="Pladsholder til dato 3"/>
          <p:cNvSpPr>
            <a:spLocks noGrp="1"/>
          </p:cNvSpPr>
          <p:nvPr>
            <p:ph type="dt" sz="half" idx="10"/>
          </p:nvPr>
        </p:nvSpPr>
        <p:spPr/>
        <p:txBody>
          <a:bodyPr/>
          <a:lstStyle/>
          <a:p>
            <a:fld id="{B667CAB8-A3A2-4AD2-B783-77D8F80D1033}"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EEE9C5A9-72AD-4490-AE7D-E6064C81AE89}" type="slidenum">
              <a:rPr lang="en-US" smtClean="0"/>
              <a:pPr/>
              <a:t>75</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blinds(horizontal)">
                                      <p:cBhvr>
                                        <p:cTn id="7"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absolut"/>
          <p:cNvPicPr>
            <a:picLocks noChangeAspect="1" noChangeArrowheads="1"/>
          </p:cNvPicPr>
          <p:nvPr/>
        </p:nvPicPr>
        <p:blipFill>
          <a:blip r:embed="rId2" cstate="print"/>
          <a:srcRect/>
          <a:stretch>
            <a:fillRect/>
          </a:stretch>
        </p:blipFill>
        <p:spPr bwMode="auto">
          <a:xfrm>
            <a:off x="827088" y="-6350"/>
            <a:ext cx="7416800" cy="6804025"/>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A74E5192-8524-4F26-8751-1879BF8D3E2E}"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EEE9C5A9-72AD-4490-AE7D-E6064C81AE89}" type="slidenum">
              <a:rPr lang="en-US" smtClean="0"/>
              <a:pPr/>
              <a:t>76</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36513" y="3530600"/>
            <a:ext cx="9144001" cy="1193800"/>
          </a:xfrm>
          <a:prstGeom prst="rect">
            <a:avLst/>
          </a:prstGeom>
          <a:noFill/>
          <a:ln w="9525">
            <a:noFill/>
            <a:miter lim="800000"/>
            <a:headEnd/>
            <a:tailEnd/>
          </a:ln>
          <a:effectLst/>
        </p:spPr>
      </p:pic>
      <p:pic>
        <p:nvPicPr>
          <p:cNvPr id="40963" name="Picture 3"/>
          <p:cNvPicPr>
            <a:picLocks noChangeAspect="1" noChangeArrowheads="1"/>
          </p:cNvPicPr>
          <p:nvPr/>
        </p:nvPicPr>
        <p:blipFill>
          <a:blip r:embed="rId3" cstate="print"/>
          <a:srcRect/>
          <a:stretch>
            <a:fillRect/>
          </a:stretch>
        </p:blipFill>
        <p:spPr bwMode="auto">
          <a:xfrm>
            <a:off x="1868488" y="4868863"/>
            <a:ext cx="5332412" cy="1577975"/>
          </a:xfrm>
          <a:prstGeom prst="rect">
            <a:avLst/>
          </a:prstGeom>
          <a:noFill/>
          <a:ln w="9525">
            <a:noFill/>
            <a:miter lim="800000"/>
            <a:headEnd/>
            <a:tailEnd/>
          </a:ln>
          <a:effectLst/>
        </p:spPr>
      </p:pic>
      <p:sp>
        <p:nvSpPr>
          <p:cNvPr id="40964" name="Rectangle 4"/>
          <p:cNvSpPr>
            <a:spLocks noChangeArrowheads="1"/>
          </p:cNvSpPr>
          <p:nvPr/>
        </p:nvSpPr>
        <p:spPr bwMode="auto">
          <a:xfrm>
            <a:off x="755650" y="1484313"/>
            <a:ext cx="7632700" cy="1793875"/>
          </a:xfrm>
          <a:prstGeom prst="rect">
            <a:avLst/>
          </a:prstGeom>
          <a:noFill/>
          <a:ln w="9525">
            <a:noFill/>
            <a:miter lim="800000"/>
            <a:headEnd/>
            <a:tailEnd/>
          </a:ln>
          <a:effectLst/>
        </p:spPr>
        <p:txBody>
          <a:bodyPr anchor="ctr">
            <a:spAutoFit/>
          </a:bodyPr>
          <a:lstStyle/>
          <a:p>
            <a:r>
              <a:rPr lang="en-US" sz="1400" b="1"/>
              <a:t>Vores logo</a:t>
            </a:r>
          </a:p>
          <a:p>
            <a:pPr eaLnBrk="0" hangingPunct="0"/>
            <a:r>
              <a:rPr lang="en-US" sz="1400"/>
              <a:t/>
            </a:r>
            <a:br>
              <a:rPr lang="en-US" sz="1400"/>
            </a:br>
            <a:r>
              <a:rPr lang="en-US" sz="1400" b="1"/>
              <a:t>MT Højgaards logo består af to elementer: </a:t>
            </a:r>
            <a:r>
              <a:rPr lang="en-US" sz="1400"/>
              <a:t/>
            </a:r>
            <a:br>
              <a:rPr lang="en-US" sz="1400"/>
            </a:br>
            <a:r>
              <a:rPr lang="en-US" sz="1400" b="1"/>
              <a:t>Et bomærke og et navnetræk </a:t>
            </a:r>
            <a:r>
              <a:rPr lang="en-US" sz="1400"/>
              <a:t/>
            </a:r>
            <a:br>
              <a:rPr lang="en-US" sz="1400"/>
            </a:br>
            <a:r>
              <a:rPr lang="en-US" sz="1400"/>
              <a:t>De to elementer er tilsammen kernen i vores visuelle identitet.</a:t>
            </a:r>
            <a:br>
              <a:rPr lang="en-US" sz="1400"/>
            </a:br>
            <a:r>
              <a:rPr lang="en-US" sz="1400"/>
              <a:t>Logoet er sammensat som en enhed, der aldrig må skilles ad. Det skal </a:t>
            </a:r>
            <a:r>
              <a:rPr lang="en-US" sz="1400" b="1"/>
              <a:t>altid</a:t>
            </a:r>
            <a:r>
              <a:rPr lang="en-US" sz="1400"/>
              <a:t> anvendes i de standardudgaver, der er udarbejdet.</a:t>
            </a:r>
            <a:br>
              <a:rPr lang="en-US" sz="1400"/>
            </a:br>
            <a:r>
              <a:rPr lang="en-US" sz="1400"/>
              <a:t>Kontakt </a:t>
            </a:r>
            <a:r>
              <a:rPr lang="en-US" sz="1400" u="sng"/>
              <a:t>Marketing</a:t>
            </a:r>
            <a:r>
              <a:rPr lang="en-US" sz="1400"/>
              <a:t>, hvis du er i tvivl om brugen af logoet.</a:t>
            </a:r>
          </a:p>
        </p:txBody>
      </p:sp>
      <p:pic>
        <p:nvPicPr>
          <p:cNvPr id="40965" name="Picture 5" descr="0"/>
          <p:cNvPicPr>
            <a:picLocks noChangeAspect="1" noChangeArrowheads="1"/>
          </p:cNvPicPr>
          <p:nvPr/>
        </p:nvPicPr>
        <p:blipFill>
          <a:blip r:embed="rId4" cstate="print"/>
          <a:srcRect/>
          <a:stretch>
            <a:fillRect/>
          </a:stretch>
        </p:blipFill>
        <p:spPr bwMode="auto">
          <a:xfrm>
            <a:off x="2833688" y="549275"/>
            <a:ext cx="3476625" cy="6381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628800"/>
            <a:ext cx="5184576" cy="354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ladsholder til dato 1"/>
          <p:cNvSpPr>
            <a:spLocks noGrp="1"/>
          </p:cNvSpPr>
          <p:nvPr>
            <p:ph type="dt" sz="half" idx="10"/>
          </p:nvPr>
        </p:nvSpPr>
        <p:spPr/>
        <p:txBody>
          <a:bodyPr/>
          <a:lstStyle/>
          <a:p>
            <a:pPr>
              <a:defRPr/>
            </a:pPr>
            <a:fld id="{53388C57-358B-47DF-9805-F21F9DA7EEB8}" type="datetime3">
              <a:rPr lang="en-US" smtClean="0"/>
              <a:t>1 October 2018</a:t>
            </a:fld>
            <a:endParaRPr lang="en-US"/>
          </a:p>
        </p:txBody>
      </p:sp>
      <p:sp>
        <p:nvSpPr>
          <p:cNvPr id="3" name="Pladsholder til sidefod 2"/>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5" name="Pladsholder til diasnummer 4"/>
          <p:cNvSpPr>
            <a:spLocks noGrp="1"/>
          </p:cNvSpPr>
          <p:nvPr>
            <p:ph type="sldNum" sz="quarter" idx="12"/>
          </p:nvPr>
        </p:nvSpPr>
        <p:spPr/>
        <p:txBody>
          <a:bodyPr/>
          <a:lstStyle/>
          <a:p>
            <a:pPr>
              <a:defRPr/>
            </a:pPr>
            <a:fld id="{8E671149-3732-4DE6-B6EF-4D84A20E43BA}" type="slidenum">
              <a:rPr lang="en-US" smtClean="0"/>
              <a:pPr>
                <a:defRPr/>
              </a:pPr>
              <a:t>78</a:t>
            </a:fld>
            <a:endParaRPr lang="en-US"/>
          </a:p>
        </p:txBody>
      </p:sp>
    </p:spTree>
    <p:extLst>
      <p:ext uri="{BB962C8B-B14F-4D97-AF65-F5344CB8AC3E}">
        <p14:creationId xmlns:p14="http://schemas.microsoft.com/office/powerpoint/2010/main" val="24721870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ultimedia.pol.dk/archive/00678/rams8_16-09-2012_VI_678405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6299"/>
            <a:ext cx="4525826" cy="644680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3159" y="66300"/>
            <a:ext cx="4680841" cy="639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ladsholder til dato 1"/>
          <p:cNvSpPr>
            <a:spLocks noGrp="1"/>
          </p:cNvSpPr>
          <p:nvPr>
            <p:ph type="dt" sz="half" idx="10"/>
          </p:nvPr>
        </p:nvSpPr>
        <p:spPr/>
        <p:txBody>
          <a:bodyPr/>
          <a:lstStyle/>
          <a:p>
            <a:pPr>
              <a:defRPr/>
            </a:pPr>
            <a:fld id="{4F5CB74D-6363-4BCF-BA9F-CD0505BC7F31}" type="datetime3">
              <a:rPr lang="en-US" smtClean="0"/>
              <a:t>1 October 2018</a:t>
            </a:fld>
            <a:endParaRPr lang="en-US"/>
          </a:p>
        </p:txBody>
      </p:sp>
      <p:sp>
        <p:nvSpPr>
          <p:cNvPr id="3" name="Pladsholder til sidefod 2"/>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4" name="Pladsholder til diasnummer 3"/>
          <p:cNvSpPr>
            <a:spLocks noGrp="1"/>
          </p:cNvSpPr>
          <p:nvPr>
            <p:ph type="sldNum" sz="quarter" idx="12"/>
          </p:nvPr>
        </p:nvSpPr>
        <p:spPr/>
        <p:txBody>
          <a:bodyPr/>
          <a:lstStyle/>
          <a:p>
            <a:pPr>
              <a:defRPr/>
            </a:pPr>
            <a:fld id="{8E671149-3732-4DE6-B6EF-4D84A20E43BA}" type="slidenum">
              <a:rPr lang="en-US" smtClean="0"/>
              <a:pPr>
                <a:defRPr/>
              </a:pPr>
              <a:t>79</a:t>
            </a:fld>
            <a:endParaRPr lang="en-US"/>
          </a:p>
        </p:txBody>
      </p:sp>
    </p:spTree>
    <p:extLst>
      <p:ext uri="{BB962C8B-B14F-4D97-AF65-F5344CB8AC3E}">
        <p14:creationId xmlns:p14="http://schemas.microsoft.com/office/powerpoint/2010/main" val="24775617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2051720" y="715515"/>
            <a:ext cx="7092280" cy="5400600"/>
          </a:xfrm>
        </p:spPr>
        <p:txBody>
          <a:bodyPr/>
          <a:lstStyle/>
          <a:p>
            <a:pPr lvl="0">
              <a:buNone/>
            </a:pPr>
            <a:r>
              <a:rPr lang="en-US" sz="2400" dirty="0" err="1" smtClean="0">
                <a:latin typeface="Arial" pitchFamily="34" charset="0"/>
                <a:ea typeface="Calibri"/>
                <a:cs typeface="Arial" pitchFamily="34" charset="0"/>
              </a:rPr>
              <a:t>Olins</a:t>
            </a:r>
            <a:r>
              <a:rPr lang="en-US" sz="2400" dirty="0" smtClean="0">
                <a:latin typeface="Arial" pitchFamily="34" charset="0"/>
                <a:ea typeface="Calibri"/>
                <a:cs typeface="Arial" pitchFamily="34" charset="0"/>
              </a:rPr>
              <a:t>: The Brand Handbook; Introduction</a:t>
            </a:r>
          </a:p>
          <a:p>
            <a:pPr lvl="0">
              <a:buNone/>
            </a:pPr>
            <a:r>
              <a:rPr lang="en-US" sz="2400" dirty="0" err="1" smtClean="0">
                <a:latin typeface="Arial" pitchFamily="34" charset="0"/>
                <a:cs typeface="Arial" pitchFamily="34" charset="0"/>
              </a:rPr>
              <a:t>Hvad</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er</a:t>
            </a:r>
            <a:r>
              <a:rPr lang="en-US" sz="2400" dirty="0" smtClean="0">
                <a:latin typeface="Arial" pitchFamily="34" charset="0"/>
                <a:cs typeface="Arial" pitchFamily="34" charset="0"/>
              </a:rPr>
              <a:t> brands?</a:t>
            </a:r>
          </a:p>
          <a:p>
            <a:pPr lvl="0">
              <a:buNone/>
            </a:pPr>
            <a:r>
              <a:rPr lang="da-DK" sz="2400" dirty="0" smtClean="0">
                <a:latin typeface="Arial" pitchFamily="34" charset="0"/>
                <a:cs typeface="Arial" pitchFamily="34" charset="0"/>
              </a:rPr>
              <a:t>For nogen stærkt (op)reklamerede forbrugsgoder </a:t>
            </a:r>
          </a:p>
          <a:p>
            <a:pPr lvl="0">
              <a:buNone/>
            </a:pPr>
            <a:r>
              <a:rPr lang="da-DK" sz="2400" dirty="0" smtClean="0">
                <a:latin typeface="Arial" pitchFamily="34" charset="0"/>
                <a:cs typeface="Arial" pitchFamily="34" charset="0"/>
              </a:rPr>
              <a:t>Ofte </a:t>
            </a:r>
            <a:r>
              <a:rPr lang="da-DK" sz="2400" dirty="0">
                <a:latin typeface="Arial" pitchFamily="34" charset="0"/>
                <a:cs typeface="Arial" pitchFamily="34" charset="0"/>
              </a:rPr>
              <a:t>forbindes brands med luksus (undersøg opfattelse af luksus på jeres marked)</a:t>
            </a:r>
          </a:p>
          <a:p>
            <a:pPr>
              <a:buNone/>
            </a:pPr>
            <a:r>
              <a:rPr lang="da-DK" sz="2400" dirty="0">
                <a:latin typeface="Arial" pitchFamily="34" charset="0"/>
                <a:cs typeface="Arial" pitchFamily="34" charset="0"/>
              </a:rPr>
              <a:t>Også forhandlere kan brandes (undersøg branding af Netto i GB, DK og PL eller Jysk i DK, RU og PRC)</a:t>
            </a:r>
          </a:p>
          <a:p>
            <a:pPr>
              <a:buNone/>
            </a:pPr>
            <a:r>
              <a:rPr lang="da-DK" sz="2400" dirty="0">
                <a:latin typeface="Arial" pitchFamily="34" charset="0"/>
                <a:cs typeface="Arial" pitchFamily="34" charset="0"/>
              </a:rPr>
              <a:t>Ideer kan ligeledes brandes (sammenlign f.eks. ‘socialdemokratisk’ eller ‘borgerlig’  branding på tværs af kulturer</a:t>
            </a:r>
            <a:r>
              <a:rPr lang="da-DK" sz="2400" dirty="0" smtClean="0">
                <a:latin typeface="Arial" pitchFamily="34" charset="0"/>
                <a:cs typeface="Arial" pitchFamily="34" charset="0"/>
              </a:rPr>
              <a:t>)</a:t>
            </a:r>
          </a:p>
          <a:p>
            <a:pPr>
              <a:buNone/>
            </a:pPr>
            <a:r>
              <a:rPr lang="da-DK" sz="2400" dirty="0" smtClean="0">
                <a:latin typeface="Arial" pitchFamily="34" charset="0"/>
                <a:cs typeface="Arial" pitchFamily="34" charset="0"/>
              </a:rPr>
              <a:t>Er vi brands? </a:t>
            </a:r>
            <a:endParaRPr lang="da-DK" sz="2400" dirty="0">
              <a:latin typeface="Arial" pitchFamily="34" charset="0"/>
              <a:cs typeface="Arial" pitchFamily="34" charset="0"/>
            </a:endParaRPr>
          </a:p>
          <a:p>
            <a:pPr>
              <a:buNone/>
            </a:pPr>
            <a:endParaRPr lang="da-DK" sz="2400" dirty="0">
              <a:latin typeface="Arial" pitchFamily="34" charset="0"/>
              <a:cs typeface="Arial" pitchFamily="34" charset="0"/>
            </a:endParaRPr>
          </a:p>
          <a:p>
            <a:pPr>
              <a:buNone/>
            </a:pPr>
            <a:endParaRPr lang="da-DK" sz="2400" dirty="0" smtClean="0">
              <a:latin typeface="Arial" pitchFamily="34" charset="0"/>
              <a:cs typeface="Arial" pitchFamily="34" charset="0"/>
            </a:endParaRPr>
          </a:p>
          <a:p>
            <a:pPr>
              <a:buNone/>
            </a:pPr>
            <a:endParaRPr lang="da-DK" sz="2400" dirty="0">
              <a:latin typeface="Arial" pitchFamily="34" charset="0"/>
              <a:cs typeface="Arial" pitchFamily="34" charset="0"/>
            </a:endParaRPr>
          </a:p>
          <a:p>
            <a:pPr>
              <a:buNone/>
            </a:pPr>
            <a:endParaRPr lang="da-DK" sz="2400" dirty="0">
              <a:latin typeface="Arial" pitchFamily="34" charset="0"/>
              <a:cs typeface="Arial" pitchFamily="34" charset="0"/>
            </a:endParaRPr>
          </a:p>
          <a:p>
            <a:pPr lvl="0">
              <a:buNone/>
            </a:pPr>
            <a:endParaRPr lang="da-DK" sz="2400" dirty="0" smtClean="0">
              <a:latin typeface="Arial" pitchFamily="34" charset="0"/>
              <a:cs typeface="Arial" pitchFamily="34" charset="0"/>
            </a:endParaRPr>
          </a:p>
          <a:p>
            <a:pPr lvl="0">
              <a:buNone/>
            </a:pPr>
            <a:endParaRPr lang="da-DK" sz="2400" dirty="0">
              <a:latin typeface="Arial" pitchFamily="34" charset="0"/>
              <a:cs typeface="Arial" pitchFamily="34" charset="0"/>
            </a:endParaRPr>
          </a:p>
          <a:p>
            <a:pPr>
              <a:buNone/>
            </a:pPr>
            <a:endParaRPr lang="da-DK" dirty="0" smtClean="0"/>
          </a:p>
        </p:txBody>
      </p:sp>
      <p:sp>
        <p:nvSpPr>
          <p:cNvPr id="4" name="Pladsholder til dato 3"/>
          <p:cNvSpPr>
            <a:spLocks noGrp="1"/>
          </p:cNvSpPr>
          <p:nvPr>
            <p:ph type="dt" sz="half" idx="10"/>
          </p:nvPr>
        </p:nvSpPr>
        <p:spPr/>
        <p:txBody>
          <a:bodyPr/>
          <a:lstStyle/>
          <a:p>
            <a:pPr>
              <a:defRPr/>
            </a:pPr>
            <a:fld id="{D834FE96-CF20-4899-82A8-01A3808E9534}" type="datetime3">
              <a:rPr lang="en-US" smtClean="0"/>
              <a:t>1 October 2018</a:t>
            </a:fld>
            <a:endParaRPr lang="en-US"/>
          </a:p>
        </p:txBody>
      </p:sp>
      <p:sp>
        <p:nvSpPr>
          <p:cNvPr id="5" name="Pladsholder til diasnummer 4"/>
          <p:cNvSpPr>
            <a:spLocks noGrp="1"/>
          </p:cNvSpPr>
          <p:nvPr>
            <p:ph type="sldNum" sz="quarter" idx="12"/>
          </p:nvPr>
        </p:nvSpPr>
        <p:spPr/>
        <p:txBody>
          <a:bodyPr/>
          <a:lstStyle/>
          <a:p>
            <a:pPr>
              <a:defRPr/>
            </a:pPr>
            <a:fld id="{95138D2B-9F13-4FEC-AFDA-58A58D2D66DA}" type="slidenum">
              <a:rPr lang="en-US" smtClean="0"/>
              <a:pPr>
                <a:defRPr/>
              </a:pPr>
              <a:t>8</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dirty="0"/>
          </a:p>
        </p:txBody>
      </p:sp>
      <p:sp>
        <p:nvSpPr>
          <p:cNvPr id="7" name="Tekstboks 6"/>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solidFill>
                  <a:srgbClr val="FF0000"/>
                </a:solidFill>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androidauthority.com/wp-content/uploads/2012/07/samsung-did-not-copy-the-ip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7" y="548680"/>
            <a:ext cx="9152415" cy="4896544"/>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dato 1"/>
          <p:cNvSpPr>
            <a:spLocks noGrp="1"/>
          </p:cNvSpPr>
          <p:nvPr>
            <p:ph type="dt" sz="half" idx="10"/>
          </p:nvPr>
        </p:nvSpPr>
        <p:spPr/>
        <p:txBody>
          <a:bodyPr/>
          <a:lstStyle/>
          <a:p>
            <a:pPr>
              <a:defRPr/>
            </a:pPr>
            <a:fld id="{05DA2B40-E764-4EB6-8DC7-E009CDC25ABD}" type="datetime3">
              <a:rPr lang="en-US" smtClean="0"/>
              <a:t>1 October 2018</a:t>
            </a:fld>
            <a:endParaRPr lang="en-US"/>
          </a:p>
        </p:txBody>
      </p:sp>
      <p:sp>
        <p:nvSpPr>
          <p:cNvPr id="3" name="Pladsholder til sidefod 2"/>
          <p:cNvSpPr>
            <a:spLocks noGrp="1"/>
          </p:cNvSpPr>
          <p:nvPr>
            <p:ph type="ftr" sz="quarter" idx="11"/>
          </p:nvPr>
        </p:nvSpPr>
        <p:spPr/>
        <p:txBody>
          <a:bodyPr/>
          <a:lstStyle/>
          <a:p>
            <a:pPr>
              <a:defRPr/>
            </a:pPr>
            <a:r>
              <a:rPr lang="nn-NO" smtClean="0"/>
              <a:t>18 ikek 4 - Branding, Visuel identitet og Kulturens dimesioner</a:t>
            </a:r>
            <a:endParaRPr lang="en-US"/>
          </a:p>
        </p:txBody>
      </p:sp>
      <p:sp>
        <p:nvSpPr>
          <p:cNvPr id="4" name="Pladsholder til diasnummer 3"/>
          <p:cNvSpPr>
            <a:spLocks noGrp="1"/>
          </p:cNvSpPr>
          <p:nvPr>
            <p:ph type="sldNum" sz="quarter" idx="12"/>
          </p:nvPr>
        </p:nvSpPr>
        <p:spPr/>
        <p:txBody>
          <a:bodyPr/>
          <a:lstStyle/>
          <a:p>
            <a:pPr>
              <a:defRPr/>
            </a:pPr>
            <a:fld id="{8E671149-3732-4DE6-B6EF-4D84A20E43BA}" type="slidenum">
              <a:rPr lang="en-US" smtClean="0"/>
              <a:pPr>
                <a:defRPr/>
              </a:pPr>
              <a:t>80</a:t>
            </a:fld>
            <a:endParaRPr lang="en-US"/>
          </a:p>
        </p:txBody>
      </p:sp>
    </p:spTree>
    <p:extLst>
      <p:ext uri="{BB962C8B-B14F-4D97-AF65-F5344CB8AC3E}">
        <p14:creationId xmlns:p14="http://schemas.microsoft.com/office/powerpoint/2010/main" val="41473388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A sinistra  il marchio BMW. A destra quello della BYD"/>
          <p:cNvPicPr>
            <a:picLocks noChangeAspect="1" noChangeArrowheads="1"/>
          </p:cNvPicPr>
          <p:nvPr/>
        </p:nvPicPr>
        <p:blipFill>
          <a:blip r:embed="rId2" cstate="print"/>
          <a:srcRect/>
          <a:stretch>
            <a:fillRect/>
          </a:stretch>
        </p:blipFill>
        <p:spPr bwMode="auto">
          <a:xfrm>
            <a:off x="2357422" y="3498397"/>
            <a:ext cx="4449000" cy="2288057"/>
          </a:xfrm>
          <a:prstGeom prst="rect">
            <a:avLst/>
          </a:prstGeom>
          <a:noFill/>
        </p:spPr>
      </p:pic>
      <p:pic>
        <p:nvPicPr>
          <p:cNvPr id="4098" name="Picture 2"/>
          <p:cNvPicPr>
            <a:picLocks noChangeAspect="1" noChangeArrowheads="1"/>
          </p:cNvPicPr>
          <p:nvPr/>
        </p:nvPicPr>
        <p:blipFill>
          <a:blip r:embed="rId3" cstate="print"/>
          <a:srcRect/>
          <a:stretch>
            <a:fillRect/>
          </a:stretch>
        </p:blipFill>
        <p:spPr bwMode="auto">
          <a:xfrm>
            <a:off x="2214546" y="1142984"/>
            <a:ext cx="4704582" cy="2047877"/>
          </a:xfrm>
          <a:prstGeom prst="rect">
            <a:avLst/>
          </a:prstGeom>
          <a:noFill/>
          <a:ln w="9525">
            <a:noFill/>
            <a:miter lim="800000"/>
            <a:headEnd/>
            <a:tailEnd/>
          </a:ln>
          <a:effectLst/>
        </p:spPr>
      </p:pic>
      <p:sp>
        <p:nvSpPr>
          <p:cNvPr id="4" name="Pladsholder til dato 3"/>
          <p:cNvSpPr>
            <a:spLocks noGrp="1"/>
          </p:cNvSpPr>
          <p:nvPr>
            <p:ph type="dt" sz="half" idx="10"/>
          </p:nvPr>
        </p:nvSpPr>
        <p:spPr/>
        <p:txBody>
          <a:bodyPr/>
          <a:lstStyle/>
          <a:p>
            <a:fld id="{3DE6BCA5-8591-49DC-95D0-A0032EB1EE1C}"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C340DBA5-F823-4B9E-ACF1-522F50B5F2FA}" type="slidenum">
              <a:rPr lang="en-US" smtClean="0"/>
              <a:pPr/>
              <a:t>81</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571528"/>
            <a:ext cx="15236386" cy="9286940"/>
          </a:xfrm>
          <a:prstGeom prst="rect">
            <a:avLst/>
          </a:prstGeom>
          <a:noFill/>
          <a:ln w="9525">
            <a:noFill/>
            <a:miter lim="800000"/>
            <a:headEnd/>
            <a:tailEnd/>
          </a:ln>
          <a:effectLst/>
        </p:spPr>
      </p:pic>
      <p:sp>
        <p:nvSpPr>
          <p:cNvPr id="3" name="Pladsholder til dato 2"/>
          <p:cNvSpPr>
            <a:spLocks noGrp="1"/>
          </p:cNvSpPr>
          <p:nvPr>
            <p:ph type="dt" sz="half" idx="10"/>
          </p:nvPr>
        </p:nvSpPr>
        <p:spPr/>
        <p:txBody>
          <a:bodyPr/>
          <a:lstStyle/>
          <a:p>
            <a:fld id="{31E6F05D-8484-496F-A30E-D36B723E1F56}"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C340DBA5-F823-4B9E-ACF1-522F50B5F2FA}" type="slidenum">
              <a:rPr lang="en-US" smtClean="0"/>
              <a:pPr/>
              <a:t>82</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828675" y="-1323975"/>
            <a:ext cx="12192000" cy="8858250"/>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BA8EFF48-8536-45B9-A988-BD3ABBAE0A37}"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EEE9C5A9-72AD-4490-AE7D-E6064C81AE89}" type="slidenum">
              <a:rPr lang="en-US" smtClean="0"/>
              <a:pPr/>
              <a:t>83</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esterne071313340701131617_big"/>
          <p:cNvPicPr>
            <a:picLocks noChangeAspect="1" noChangeArrowheads="1"/>
          </p:cNvPicPr>
          <p:nvPr/>
        </p:nvPicPr>
        <p:blipFill>
          <a:blip r:embed="rId2" cstate="print"/>
          <a:srcRect/>
          <a:stretch>
            <a:fillRect/>
          </a:stretch>
        </p:blipFill>
        <p:spPr bwMode="auto">
          <a:xfrm>
            <a:off x="1979613" y="0"/>
            <a:ext cx="5297487" cy="6858000"/>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804939C4-E203-469C-935E-36737F593F2B}"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EEE9C5A9-72AD-4490-AE7D-E6064C81AE89}" type="slidenum">
              <a:rPr lang="en-US" smtClean="0"/>
              <a:pPr/>
              <a:t>84</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esterne071313350701131616_big"/>
          <p:cNvPicPr>
            <a:picLocks noChangeAspect="1" noChangeArrowheads="1"/>
          </p:cNvPicPr>
          <p:nvPr/>
        </p:nvPicPr>
        <p:blipFill>
          <a:blip r:embed="rId2" cstate="print"/>
          <a:srcRect/>
          <a:stretch>
            <a:fillRect/>
          </a:stretch>
        </p:blipFill>
        <p:spPr bwMode="auto">
          <a:xfrm>
            <a:off x="1763713" y="0"/>
            <a:ext cx="4972050" cy="6858000"/>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E0BDE608-8BB8-4BF0-BAE3-45D717CDB9D4}"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EEE9C5A9-72AD-4490-AE7D-E6064C81AE89}" type="slidenum">
              <a:rPr lang="en-US" smtClean="0"/>
              <a:pPr/>
              <a:t>85</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esterne071258310701130228_big"/>
          <p:cNvPicPr>
            <a:picLocks noChangeAspect="1" noChangeArrowheads="1"/>
          </p:cNvPicPr>
          <p:nvPr/>
        </p:nvPicPr>
        <p:blipFill>
          <a:blip r:embed="rId2" cstate="print"/>
          <a:srcRect/>
          <a:stretch>
            <a:fillRect/>
          </a:stretch>
        </p:blipFill>
        <p:spPr bwMode="auto">
          <a:xfrm>
            <a:off x="0" y="469900"/>
            <a:ext cx="9144000" cy="5986463"/>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733B093E-6AB0-4B54-8BA3-CDC8D75137FF}"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EEE9C5A9-72AD-4490-AE7D-E6064C81AE89}" type="slidenum">
              <a:rPr lang="en-US" smtClean="0"/>
              <a:pPr/>
              <a:t>86</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esterne071258260701130234_big"/>
          <p:cNvPicPr>
            <a:picLocks noChangeAspect="1" noChangeArrowheads="1"/>
          </p:cNvPicPr>
          <p:nvPr/>
        </p:nvPicPr>
        <p:blipFill>
          <a:blip r:embed="rId2" cstate="print"/>
          <a:srcRect/>
          <a:stretch>
            <a:fillRect/>
          </a:stretch>
        </p:blipFill>
        <p:spPr bwMode="auto">
          <a:xfrm>
            <a:off x="0" y="0"/>
            <a:ext cx="5211763" cy="6858000"/>
          </a:xfrm>
          <a:prstGeom prst="rect">
            <a:avLst/>
          </a:prstGeom>
          <a:noFill/>
          <a:ln w="9525">
            <a:noFill/>
            <a:miter lim="800000"/>
            <a:headEnd/>
            <a:tailEnd/>
          </a:ln>
        </p:spPr>
      </p:pic>
      <p:pic>
        <p:nvPicPr>
          <p:cNvPr id="37891" name="Picture 5" descr="esterne071258250701130236_big"/>
          <p:cNvPicPr>
            <a:picLocks noChangeAspect="1" noChangeArrowheads="1"/>
          </p:cNvPicPr>
          <p:nvPr/>
        </p:nvPicPr>
        <p:blipFill>
          <a:blip r:embed="rId3" cstate="print"/>
          <a:srcRect/>
          <a:stretch>
            <a:fillRect/>
          </a:stretch>
        </p:blipFill>
        <p:spPr bwMode="auto">
          <a:xfrm>
            <a:off x="5219700" y="549275"/>
            <a:ext cx="3932238" cy="5616575"/>
          </a:xfrm>
          <a:prstGeom prst="rect">
            <a:avLst/>
          </a:prstGeom>
          <a:noFill/>
          <a:ln w="9525">
            <a:noFill/>
            <a:miter lim="800000"/>
            <a:headEnd/>
            <a:tailEnd/>
          </a:ln>
        </p:spPr>
      </p:pic>
      <p:sp>
        <p:nvSpPr>
          <p:cNvPr id="4" name="Pladsholder til dato 3"/>
          <p:cNvSpPr>
            <a:spLocks noGrp="1"/>
          </p:cNvSpPr>
          <p:nvPr>
            <p:ph type="dt" sz="half" idx="10"/>
          </p:nvPr>
        </p:nvSpPr>
        <p:spPr/>
        <p:txBody>
          <a:bodyPr/>
          <a:lstStyle/>
          <a:p>
            <a:fld id="{7E8E83FE-4DCF-4448-BDB5-D2D79D714118}"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EEE9C5A9-72AD-4490-AE7D-E6064C81AE89}" type="slidenum">
              <a:rPr lang="en-US" smtClean="0"/>
              <a:pPr/>
              <a:t>87</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12192000" cy="9144000"/>
          </a:xfrm>
          <a:prstGeom prst="rect">
            <a:avLst/>
          </a:prstGeom>
          <a:noFill/>
          <a:ln w="9525">
            <a:noFill/>
            <a:miter lim="800000"/>
            <a:headEnd/>
            <a:tailEnd/>
          </a:ln>
          <a:effectLst/>
        </p:spPr>
      </p:pic>
      <p:sp>
        <p:nvSpPr>
          <p:cNvPr id="3" name="Pladsholder til dato 2"/>
          <p:cNvSpPr>
            <a:spLocks noGrp="1"/>
          </p:cNvSpPr>
          <p:nvPr>
            <p:ph type="dt" sz="half" idx="10"/>
          </p:nvPr>
        </p:nvSpPr>
        <p:spPr/>
        <p:txBody>
          <a:bodyPr/>
          <a:lstStyle/>
          <a:p>
            <a:fld id="{86B5664C-7F04-47FD-9DC3-A6B28B0D0D3D}"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C340DBA5-F823-4B9E-ACF1-522F50B5F2FA}" type="slidenum">
              <a:rPr lang="en-US" smtClean="0"/>
              <a:pPr/>
              <a:t>88</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49288" y="0"/>
            <a:ext cx="10440988" cy="6786563"/>
          </a:xfrm>
          <a:prstGeom prst="rect">
            <a:avLst/>
          </a:prstGeom>
          <a:noFill/>
          <a:ln w="9525">
            <a:noFill/>
            <a:miter lim="800000"/>
            <a:headEnd/>
            <a:tailEnd/>
          </a:ln>
          <a:effectLst/>
        </p:spPr>
      </p:pic>
      <p:sp>
        <p:nvSpPr>
          <p:cNvPr id="3" name="Pladsholder til dato 2"/>
          <p:cNvSpPr>
            <a:spLocks noGrp="1"/>
          </p:cNvSpPr>
          <p:nvPr>
            <p:ph type="dt" sz="half" idx="10"/>
          </p:nvPr>
        </p:nvSpPr>
        <p:spPr/>
        <p:txBody>
          <a:bodyPr/>
          <a:lstStyle/>
          <a:p>
            <a:fld id="{440FCEAC-C925-44DD-AE79-16561F026EFE}"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C340DBA5-F823-4B9E-ACF1-522F50B5F2FA}" type="slidenum">
              <a:rPr lang="en-US" smtClean="0"/>
              <a:pPr/>
              <a:t>89</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2051720" y="715515"/>
            <a:ext cx="7092280" cy="5400600"/>
          </a:xfrm>
        </p:spPr>
        <p:txBody>
          <a:bodyPr/>
          <a:lstStyle/>
          <a:p>
            <a:pPr>
              <a:buNone/>
            </a:pPr>
            <a:r>
              <a:rPr lang="da-DK" sz="2400" dirty="0">
                <a:latin typeface="Arial" pitchFamily="34" charset="0"/>
                <a:cs typeface="Arial" pitchFamily="34" charset="0"/>
              </a:rPr>
              <a:t>Branding af virksomheder (</a:t>
            </a:r>
            <a:r>
              <a:rPr lang="da-DK" sz="2400" dirty="0" err="1">
                <a:latin typeface="Arial" pitchFamily="34" charset="0"/>
                <a:cs typeface="Arial" pitchFamily="34" charset="0"/>
              </a:rPr>
              <a:t>corporate</a:t>
            </a:r>
            <a:r>
              <a:rPr lang="da-DK" sz="2400" dirty="0">
                <a:latin typeface="Arial" pitchFamily="34" charset="0"/>
                <a:cs typeface="Arial" pitchFamily="34" charset="0"/>
              </a:rPr>
              <a:t> branding); pluralistisk eller monolitisk?</a:t>
            </a:r>
          </a:p>
          <a:p>
            <a:pPr>
              <a:buNone/>
            </a:pPr>
            <a:endParaRPr lang="da-DK" sz="2400" dirty="0">
              <a:latin typeface="Arial" pitchFamily="34" charset="0"/>
              <a:cs typeface="Arial" pitchFamily="34" charset="0"/>
            </a:endParaRPr>
          </a:p>
          <a:p>
            <a:pPr>
              <a:buNone/>
            </a:pPr>
            <a:endParaRPr lang="da-DK" sz="2400" dirty="0" smtClean="0">
              <a:latin typeface="Arial" pitchFamily="34" charset="0"/>
              <a:cs typeface="Arial" pitchFamily="34" charset="0"/>
            </a:endParaRPr>
          </a:p>
          <a:p>
            <a:pPr>
              <a:buNone/>
            </a:pPr>
            <a:endParaRPr lang="da-DK" sz="2400" dirty="0">
              <a:latin typeface="Arial" pitchFamily="34" charset="0"/>
              <a:cs typeface="Arial" pitchFamily="34" charset="0"/>
            </a:endParaRPr>
          </a:p>
          <a:p>
            <a:pPr>
              <a:buNone/>
            </a:pPr>
            <a:endParaRPr lang="da-DK" sz="2400" dirty="0">
              <a:latin typeface="Arial" pitchFamily="34" charset="0"/>
              <a:cs typeface="Arial" pitchFamily="34" charset="0"/>
            </a:endParaRPr>
          </a:p>
          <a:p>
            <a:pPr lvl="0">
              <a:buNone/>
            </a:pPr>
            <a:endParaRPr lang="da-DK" sz="2400" dirty="0" smtClean="0">
              <a:latin typeface="Arial" pitchFamily="34" charset="0"/>
              <a:cs typeface="Arial" pitchFamily="34" charset="0"/>
            </a:endParaRPr>
          </a:p>
          <a:p>
            <a:pPr lvl="0">
              <a:buNone/>
            </a:pPr>
            <a:endParaRPr lang="da-DK" sz="2400" dirty="0">
              <a:latin typeface="Arial" pitchFamily="34" charset="0"/>
              <a:cs typeface="Arial" pitchFamily="34" charset="0"/>
            </a:endParaRPr>
          </a:p>
          <a:p>
            <a:pPr>
              <a:buNone/>
            </a:pPr>
            <a:endParaRPr lang="da-DK" dirty="0" smtClean="0"/>
          </a:p>
        </p:txBody>
      </p:sp>
      <p:sp>
        <p:nvSpPr>
          <p:cNvPr id="4" name="Pladsholder til dato 3"/>
          <p:cNvSpPr>
            <a:spLocks noGrp="1"/>
          </p:cNvSpPr>
          <p:nvPr>
            <p:ph type="dt" sz="half" idx="10"/>
          </p:nvPr>
        </p:nvSpPr>
        <p:spPr/>
        <p:txBody>
          <a:bodyPr/>
          <a:lstStyle/>
          <a:p>
            <a:pPr>
              <a:defRPr/>
            </a:pPr>
            <a:fld id="{5DFB2B5F-A381-4C38-B537-E456E579E259}" type="datetime3">
              <a:rPr lang="en-US" smtClean="0"/>
              <a:t>1 October 2018</a:t>
            </a:fld>
            <a:endParaRPr lang="en-US"/>
          </a:p>
        </p:txBody>
      </p:sp>
      <p:sp>
        <p:nvSpPr>
          <p:cNvPr id="5" name="Pladsholder til diasnummer 4"/>
          <p:cNvSpPr>
            <a:spLocks noGrp="1"/>
          </p:cNvSpPr>
          <p:nvPr>
            <p:ph type="sldNum" sz="quarter" idx="12"/>
          </p:nvPr>
        </p:nvSpPr>
        <p:spPr/>
        <p:txBody>
          <a:bodyPr/>
          <a:lstStyle/>
          <a:p>
            <a:pPr>
              <a:defRPr/>
            </a:pPr>
            <a:fld id="{95138D2B-9F13-4FEC-AFDA-58A58D2D66DA}" type="slidenum">
              <a:rPr lang="en-US" smtClean="0"/>
              <a:pPr>
                <a:defRPr/>
              </a:pPr>
              <a:t>9</a:t>
            </a:fld>
            <a:endParaRPr lang="en-US"/>
          </a:p>
        </p:txBody>
      </p:sp>
      <p:sp>
        <p:nvSpPr>
          <p:cNvPr id="6" name="Pladsholder til sidefod 5"/>
          <p:cNvSpPr>
            <a:spLocks noGrp="1"/>
          </p:cNvSpPr>
          <p:nvPr>
            <p:ph type="ftr" sz="quarter" idx="11"/>
          </p:nvPr>
        </p:nvSpPr>
        <p:spPr/>
        <p:txBody>
          <a:bodyPr/>
          <a:lstStyle/>
          <a:p>
            <a:pPr>
              <a:defRPr/>
            </a:pPr>
            <a:r>
              <a:rPr lang="nn-NO" smtClean="0"/>
              <a:t>18 ikek 4 - Branding, Visuel identitet og Kulturens dimesioner</a:t>
            </a:r>
            <a:endParaRPr lang="en-US" dirty="0"/>
          </a:p>
        </p:txBody>
      </p:sp>
      <p:sp>
        <p:nvSpPr>
          <p:cNvPr id="7" name="Tekstboks 6"/>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solidFill>
                  <a:srgbClr val="FF0000"/>
                </a:solidFill>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spTree>
    <p:extLst>
      <p:ext uri="{BB962C8B-B14F-4D97-AF65-F5344CB8AC3E}">
        <p14:creationId xmlns:p14="http://schemas.microsoft.com/office/powerpoint/2010/main" val="9764785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cstate="print"/>
          <a:srcRect/>
          <a:stretch>
            <a:fillRect/>
          </a:stretch>
        </p:blipFill>
        <p:spPr bwMode="auto">
          <a:xfrm>
            <a:off x="971550" y="1382713"/>
            <a:ext cx="6408738" cy="4999037"/>
          </a:xfrm>
          <a:prstGeom prst="rect">
            <a:avLst/>
          </a:prstGeom>
          <a:noFill/>
          <a:ln w="9525">
            <a:noFill/>
            <a:miter lim="800000"/>
            <a:headEnd/>
            <a:tailEnd/>
          </a:ln>
          <a:effectLst/>
        </p:spPr>
      </p:pic>
      <p:sp>
        <p:nvSpPr>
          <p:cNvPr id="3" name="Pladsholder til dato 2"/>
          <p:cNvSpPr>
            <a:spLocks noGrp="1"/>
          </p:cNvSpPr>
          <p:nvPr>
            <p:ph type="dt" sz="half" idx="10"/>
          </p:nvPr>
        </p:nvSpPr>
        <p:spPr/>
        <p:txBody>
          <a:bodyPr/>
          <a:lstStyle/>
          <a:p>
            <a:fld id="{778F13D5-C945-4ECA-9E80-1C3865A62ADE}"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C340DBA5-F823-4B9E-ACF1-522F50B5F2FA}" type="slidenum">
              <a:rPr lang="en-US" smtClean="0"/>
              <a:pPr/>
              <a:t>90</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cstate="print"/>
          <a:srcRect/>
          <a:stretch>
            <a:fillRect/>
          </a:stretch>
        </p:blipFill>
        <p:spPr bwMode="auto">
          <a:xfrm>
            <a:off x="611188" y="93663"/>
            <a:ext cx="7993062" cy="6731000"/>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ED571992-F445-4695-BF3A-2455D62A9285}"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EEE9C5A9-72AD-4490-AE7D-E6064C81AE89}" type="slidenum">
              <a:rPr lang="en-US" smtClean="0"/>
              <a:pPr/>
              <a:t>91</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dato 5"/>
          <p:cNvSpPr>
            <a:spLocks noGrp="1"/>
          </p:cNvSpPr>
          <p:nvPr>
            <p:ph type="dt" sz="half" idx="10"/>
          </p:nvPr>
        </p:nvSpPr>
        <p:spPr/>
        <p:txBody>
          <a:bodyPr/>
          <a:lstStyle/>
          <a:p>
            <a:fld id="{24AE939C-B908-4E8F-8163-763BA8AF80AA}" type="datetime3">
              <a:rPr lang="en-US" smtClean="0"/>
              <a:t>1 October 2018</a:t>
            </a:fld>
            <a:endParaRPr lang="da-DK"/>
          </a:p>
        </p:txBody>
      </p:sp>
      <p:sp>
        <p:nvSpPr>
          <p:cNvPr id="7" name="Pladsholder til diasnummer 7"/>
          <p:cNvSpPr>
            <a:spLocks noGrp="1"/>
          </p:cNvSpPr>
          <p:nvPr>
            <p:ph type="sldNum" sz="quarter" idx="12"/>
          </p:nvPr>
        </p:nvSpPr>
        <p:spPr/>
        <p:txBody>
          <a:bodyPr/>
          <a:lstStyle/>
          <a:p>
            <a:fld id="{22A28927-E75C-4609-8315-BA0E65EDC27F}" type="slidenum">
              <a:rPr lang="da-DK"/>
              <a:pPr/>
              <a:t>92</a:t>
            </a:fld>
            <a:endParaRPr lang="da-DK"/>
          </a:p>
        </p:txBody>
      </p:sp>
      <p:sp>
        <p:nvSpPr>
          <p:cNvPr id="92163" name="Rectangle 3"/>
          <p:cNvSpPr>
            <a:spLocks noGrp="1" noChangeArrowheads="1"/>
          </p:cNvSpPr>
          <p:nvPr>
            <p:ph type="body" sz="half" idx="1"/>
          </p:nvPr>
        </p:nvSpPr>
        <p:spPr>
          <a:xfrm>
            <a:off x="2051720" y="476672"/>
            <a:ext cx="6158802" cy="5786478"/>
          </a:xfrm>
        </p:spPr>
        <p:txBody>
          <a:bodyPr/>
          <a:lstStyle/>
          <a:p>
            <a:pPr>
              <a:lnSpc>
                <a:spcPct val="80000"/>
              </a:lnSpc>
            </a:pPr>
            <a:r>
              <a:rPr lang="da-DK" sz="2400" dirty="0" smtClean="0"/>
              <a:t>Visuelt </a:t>
            </a:r>
            <a:r>
              <a:rPr lang="da-DK" sz="2400" dirty="0"/>
              <a:t>tirrende. Tvinger os til at kigge én gang til for at forstå tegnet. </a:t>
            </a:r>
          </a:p>
          <a:p>
            <a:pPr>
              <a:lnSpc>
                <a:spcPct val="80000"/>
              </a:lnSpc>
            </a:pPr>
            <a:endParaRPr lang="fr-FR" sz="2400" dirty="0"/>
          </a:p>
          <a:p>
            <a:pPr>
              <a:lnSpc>
                <a:spcPct val="80000"/>
              </a:lnSpc>
            </a:pPr>
            <a:r>
              <a:rPr lang="fr-FR" sz="2400" dirty="0"/>
              <a:t>Grafisk ’krølle’. </a:t>
            </a:r>
          </a:p>
          <a:p>
            <a:pPr>
              <a:lnSpc>
                <a:spcPct val="80000"/>
              </a:lnSpc>
            </a:pPr>
            <a:endParaRPr lang="fr-FR" sz="2400" dirty="0"/>
          </a:p>
          <a:p>
            <a:pPr>
              <a:lnSpc>
                <a:spcPct val="80000"/>
              </a:lnSpc>
            </a:pPr>
            <a:r>
              <a:rPr lang="fr-FR" sz="2400" dirty="0"/>
              <a:t>Relevant association. </a:t>
            </a:r>
          </a:p>
          <a:p>
            <a:pPr>
              <a:lnSpc>
                <a:spcPct val="80000"/>
              </a:lnSpc>
            </a:pPr>
            <a:endParaRPr lang="fr-FR" sz="2400" dirty="0"/>
          </a:p>
          <a:p>
            <a:pPr>
              <a:lnSpc>
                <a:spcPct val="80000"/>
              </a:lnSpc>
            </a:pPr>
            <a:r>
              <a:rPr lang="da-DK" sz="2400" dirty="0"/>
              <a:t>Tone. Underspillet/aggressiv; traditionel/avantgardistisk; </a:t>
            </a:r>
            <a:r>
              <a:rPr lang="da-DK" sz="2400" dirty="0" smtClean="0"/>
              <a:t>fælles/eksklusiv </a:t>
            </a:r>
            <a:r>
              <a:rPr lang="da-DK" sz="2400" dirty="0"/>
              <a:t>m.m.</a:t>
            </a:r>
          </a:p>
          <a:p>
            <a:pPr>
              <a:lnSpc>
                <a:spcPct val="80000"/>
              </a:lnSpc>
            </a:pPr>
            <a:endParaRPr lang="da-DK" sz="2400" dirty="0"/>
          </a:p>
          <a:p>
            <a:pPr>
              <a:lnSpc>
                <a:spcPct val="80000"/>
              </a:lnSpc>
            </a:pPr>
            <a:r>
              <a:rPr lang="da-DK" sz="2400" dirty="0"/>
              <a:t>Tredimensionalitet. </a:t>
            </a:r>
            <a:r>
              <a:rPr lang="da-DK" sz="2400" dirty="0" err="1"/>
              <a:t>Sony-Ericsson</a:t>
            </a:r>
            <a:r>
              <a:rPr lang="da-DK" sz="2400" dirty="0"/>
              <a:t> </a:t>
            </a:r>
          </a:p>
          <a:p>
            <a:pPr>
              <a:lnSpc>
                <a:spcPct val="80000"/>
              </a:lnSpc>
            </a:pPr>
            <a:endParaRPr lang="da-DK" sz="2400" dirty="0"/>
          </a:p>
          <a:p>
            <a:pPr>
              <a:lnSpc>
                <a:spcPct val="80000"/>
              </a:lnSpc>
            </a:pPr>
            <a:r>
              <a:rPr lang="da-DK" sz="2400" dirty="0"/>
              <a:t>Derudover er udtale og oversættelse af navne vigtige på det globale marked. </a:t>
            </a:r>
          </a:p>
          <a:p>
            <a:pPr>
              <a:lnSpc>
                <a:spcPct val="80000"/>
              </a:lnSpc>
            </a:pPr>
            <a:endParaRPr lang="da-DK" sz="1600" dirty="0"/>
          </a:p>
        </p:txBody>
      </p:sp>
      <p:pic>
        <p:nvPicPr>
          <p:cNvPr id="92164" name="Picture 4"/>
          <p:cNvPicPr>
            <a:picLocks noGrp="1" noChangeAspect="1" noChangeArrowheads="1"/>
          </p:cNvPicPr>
          <p:nvPr>
            <p:ph sz="quarter" idx="2"/>
          </p:nvPr>
        </p:nvPicPr>
        <p:blipFill>
          <a:blip r:embed="rId2" cstate="print"/>
          <a:srcRect/>
          <a:stretch>
            <a:fillRect/>
          </a:stretch>
        </p:blipFill>
        <p:spPr>
          <a:xfrm>
            <a:off x="4788024" y="1485854"/>
            <a:ext cx="1524000" cy="609600"/>
          </a:xfrm>
          <a:noFill/>
          <a:ln/>
        </p:spPr>
      </p:pic>
      <p:pic>
        <p:nvPicPr>
          <p:cNvPr id="92167" name="Picture 7"/>
          <p:cNvPicPr>
            <a:picLocks noGrp="1" noChangeAspect="1" noChangeArrowheads="1"/>
          </p:cNvPicPr>
          <p:nvPr>
            <p:ph sz="quarter" idx="3"/>
          </p:nvPr>
        </p:nvPicPr>
        <p:blipFill>
          <a:blip r:embed="rId3" cstate="print"/>
          <a:srcRect/>
          <a:stretch>
            <a:fillRect/>
          </a:stretch>
        </p:blipFill>
        <p:spPr>
          <a:xfrm>
            <a:off x="5430845" y="2276872"/>
            <a:ext cx="1400175" cy="314325"/>
          </a:xfrm>
          <a:noFill/>
          <a:ln/>
        </p:spPr>
      </p:pic>
      <p:sp>
        <p:nvSpPr>
          <p:cNvPr id="9" name="Pladsholder til sidefod 8"/>
          <p:cNvSpPr>
            <a:spLocks noGrp="1"/>
          </p:cNvSpPr>
          <p:nvPr>
            <p:ph type="ftr" sz="quarter" idx="11"/>
          </p:nvPr>
        </p:nvSpPr>
        <p:spPr/>
        <p:txBody>
          <a:bodyPr/>
          <a:lstStyle/>
          <a:p>
            <a:r>
              <a:rPr lang="nn-NO" smtClean="0"/>
              <a:t>18 ikek 4 - Branding, Visuel identitet og Kulturens dimesioner</a:t>
            </a:r>
            <a:endParaRPr lang="da-DK"/>
          </a:p>
        </p:txBody>
      </p:sp>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546"/>
          <a:stretch/>
        </p:blipFill>
        <p:spPr bwMode="auto">
          <a:xfrm>
            <a:off x="7596336" y="548680"/>
            <a:ext cx="1152128" cy="42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boks 9"/>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solidFill>
                  <a:srgbClr val="FF0000"/>
                </a:solidFill>
                <a:latin typeface="+mj-lt"/>
              </a:rPr>
              <a:t>Logo</a:t>
            </a:r>
          </a:p>
          <a:p>
            <a:pPr marL="0" lvl="0" indent="0" fontAlgn="auto">
              <a:lnSpc>
                <a:spcPct val="115000"/>
              </a:lnSpc>
              <a:spcBef>
                <a:spcPts val="0"/>
              </a:spcBef>
              <a:spcAft>
                <a:spcPts val="0"/>
              </a:spcAft>
              <a:buNone/>
              <a:defRPr/>
            </a:pPr>
            <a:r>
              <a:rPr lang="da-DK" dirty="0" smtClean="0">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pic>
        <p:nvPicPr>
          <p:cNvPr id="2" name="Picture 2" descr="http://inwallspeakers1.com/wp-content/uploads/2014/05/sony-ericsson-logo-png.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36296" y="3933056"/>
            <a:ext cx="936104"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16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6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6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16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arlsberg-opt"/>
          <p:cNvPicPr>
            <a:picLocks noChangeAspect="1" noChangeArrowheads="1"/>
          </p:cNvPicPr>
          <p:nvPr/>
        </p:nvPicPr>
        <p:blipFill>
          <a:blip r:embed="rId2" cstate="print"/>
          <a:srcRect/>
          <a:stretch>
            <a:fillRect/>
          </a:stretch>
        </p:blipFill>
        <p:spPr bwMode="auto">
          <a:xfrm>
            <a:off x="250825" y="476250"/>
            <a:ext cx="8820150" cy="6254750"/>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FC188DD2-E6E5-446B-83D3-99A96295065F}"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EEE9C5A9-72AD-4490-AE7D-E6064C81AE89}" type="slidenum">
              <a:rPr lang="en-US" smtClean="0"/>
              <a:pPr/>
              <a:t>93</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extLst>
      <p:ext uri="{BB962C8B-B14F-4D97-AF65-F5344CB8AC3E}">
        <p14:creationId xmlns:p14="http://schemas.microsoft.com/office/powerpoint/2010/main" val="39527230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3"/>
          <p:cNvSpPr>
            <a:spLocks noGrp="1"/>
          </p:cNvSpPr>
          <p:nvPr>
            <p:ph type="dt" sz="half" idx="10"/>
          </p:nvPr>
        </p:nvSpPr>
        <p:spPr/>
        <p:txBody>
          <a:bodyPr/>
          <a:lstStyle/>
          <a:p>
            <a:fld id="{58C64692-0570-4613-AAED-416395D3F7D0}" type="datetime3">
              <a:rPr lang="en-US" smtClean="0"/>
              <a:t>1 October 2018</a:t>
            </a:fld>
            <a:endParaRPr lang="da-DK"/>
          </a:p>
        </p:txBody>
      </p:sp>
      <p:sp>
        <p:nvSpPr>
          <p:cNvPr id="4" name="Pladsholder til diasnummer 5"/>
          <p:cNvSpPr>
            <a:spLocks noGrp="1"/>
          </p:cNvSpPr>
          <p:nvPr>
            <p:ph type="sldNum" sz="quarter" idx="12"/>
          </p:nvPr>
        </p:nvSpPr>
        <p:spPr/>
        <p:txBody>
          <a:bodyPr/>
          <a:lstStyle/>
          <a:p>
            <a:fld id="{EC080EEE-D51E-41B1-9F21-7546664E4B80}" type="slidenum">
              <a:rPr lang="da-DK"/>
              <a:pPr/>
              <a:t>94</a:t>
            </a:fld>
            <a:endParaRPr lang="da-DK"/>
          </a:p>
        </p:txBody>
      </p:sp>
      <p:sp>
        <p:nvSpPr>
          <p:cNvPr id="112643" name="Rectangle 3"/>
          <p:cNvSpPr>
            <a:spLocks noGrp="1" noChangeArrowheads="1"/>
          </p:cNvSpPr>
          <p:nvPr>
            <p:ph type="body" idx="1"/>
          </p:nvPr>
        </p:nvSpPr>
        <p:spPr>
          <a:xfrm>
            <a:off x="2051720" y="980728"/>
            <a:ext cx="6606476" cy="4357718"/>
          </a:xfrm>
        </p:spPr>
        <p:txBody>
          <a:bodyPr>
            <a:noAutofit/>
          </a:bodyPr>
          <a:lstStyle/>
          <a:p>
            <a:pPr>
              <a:buFontTx/>
              <a:buNone/>
            </a:pPr>
            <a:r>
              <a:rPr lang="da-DK" sz="2400" dirty="0" smtClean="0"/>
              <a:t>Design</a:t>
            </a:r>
            <a:endParaRPr lang="en-US" sz="2400" dirty="0" smtClean="0"/>
          </a:p>
          <a:p>
            <a:pPr>
              <a:buFontTx/>
              <a:buNone/>
            </a:pPr>
            <a:r>
              <a:rPr lang="en-US" sz="2400" dirty="0" err="1" smtClean="0"/>
              <a:t>Ud</a:t>
            </a:r>
            <a:r>
              <a:rPr lang="en-US" sz="2400" dirty="0" smtClean="0"/>
              <a:t> </a:t>
            </a:r>
            <a:r>
              <a:rPr lang="en-US" sz="2400" dirty="0" err="1" smtClean="0"/>
              <a:t>fra</a:t>
            </a:r>
            <a:r>
              <a:rPr lang="en-US" sz="2400" dirty="0" smtClean="0"/>
              <a:t> </a:t>
            </a:r>
            <a:r>
              <a:rPr lang="en-US" sz="2400" dirty="0" err="1" smtClean="0"/>
              <a:t>hvilke</a:t>
            </a:r>
            <a:r>
              <a:rPr lang="en-US" sz="2400" dirty="0" smtClean="0"/>
              <a:t> </a:t>
            </a:r>
            <a:r>
              <a:rPr lang="en-US" sz="2400" dirty="0" err="1" smtClean="0"/>
              <a:t>aspekter</a:t>
            </a:r>
            <a:r>
              <a:rPr lang="en-US" sz="2400" dirty="0" smtClean="0"/>
              <a:t> </a:t>
            </a:r>
            <a:r>
              <a:rPr lang="en-US" sz="2400" dirty="0" err="1" smtClean="0"/>
              <a:t>kan</a:t>
            </a:r>
            <a:r>
              <a:rPr lang="en-US" sz="2400" dirty="0" smtClean="0"/>
              <a:t> man </a:t>
            </a:r>
            <a:r>
              <a:rPr lang="en-US" sz="2400" dirty="0" err="1" smtClean="0"/>
              <a:t>analysere</a:t>
            </a:r>
            <a:r>
              <a:rPr lang="en-US" sz="2400" dirty="0" smtClean="0"/>
              <a:t> design?</a:t>
            </a:r>
          </a:p>
          <a:p>
            <a:pPr>
              <a:buFontTx/>
              <a:buNone/>
            </a:pPr>
            <a:r>
              <a:rPr lang="da-DK" sz="2400" dirty="0" smtClean="0"/>
              <a:t>Det funktionelle aspekt: Tekniske, praktiske krav, såvel set fra brugerens som fra producentens side; ergonomi, sikkerhed, dimensioner, produktion, lagring, transport m.m. </a:t>
            </a:r>
            <a:r>
              <a:rPr lang="da-DK" sz="2400" i="1" dirty="0" smtClean="0"/>
              <a:t>Hvordan det virker</a:t>
            </a:r>
            <a:r>
              <a:rPr lang="da-DK" sz="2400" dirty="0" smtClean="0"/>
              <a:t>.</a:t>
            </a:r>
            <a:endParaRPr lang="en-US" sz="2400" dirty="0" smtClean="0"/>
          </a:p>
          <a:p>
            <a:pPr>
              <a:buNone/>
            </a:pPr>
            <a:r>
              <a:rPr lang="en-US" sz="2400" dirty="0" err="1" smtClean="0"/>
              <a:t>Det</a:t>
            </a:r>
            <a:r>
              <a:rPr lang="en-US" sz="2400" dirty="0" smtClean="0"/>
              <a:t> </a:t>
            </a:r>
            <a:r>
              <a:rPr lang="en-US" sz="2400" dirty="0" err="1" smtClean="0"/>
              <a:t>æstetiske</a:t>
            </a:r>
            <a:r>
              <a:rPr lang="en-US" sz="2400" dirty="0" smtClean="0"/>
              <a:t> </a:t>
            </a:r>
            <a:r>
              <a:rPr lang="en-US" sz="2400" dirty="0" err="1" smtClean="0"/>
              <a:t>aspekt</a:t>
            </a:r>
            <a:r>
              <a:rPr lang="en-US" sz="2400" dirty="0" smtClean="0"/>
              <a:t>: </a:t>
            </a:r>
            <a:r>
              <a:rPr lang="en-US" sz="2400" dirty="0" err="1" smtClean="0"/>
              <a:t>Udseende</a:t>
            </a:r>
            <a:r>
              <a:rPr lang="en-US" sz="2400" dirty="0" smtClean="0"/>
              <a:t>. </a:t>
            </a:r>
            <a:r>
              <a:rPr lang="en-US" sz="2400" i="1" dirty="0" err="1" smtClean="0"/>
              <a:t>Hvordan</a:t>
            </a:r>
            <a:r>
              <a:rPr lang="en-US" sz="2400" i="1" dirty="0" smtClean="0"/>
              <a:t> </a:t>
            </a:r>
            <a:r>
              <a:rPr lang="en-US" sz="2400" i="1" dirty="0" err="1" smtClean="0"/>
              <a:t>det</a:t>
            </a:r>
            <a:r>
              <a:rPr lang="en-US" sz="2400" i="1" dirty="0" smtClean="0"/>
              <a:t> ser </a:t>
            </a:r>
            <a:r>
              <a:rPr lang="en-US" sz="2400" i="1" dirty="0" err="1" smtClean="0"/>
              <a:t>ud</a:t>
            </a:r>
            <a:r>
              <a:rPr lang="en-US" sz="2400" dirty="0" smtClean="0"/>
              <a:t>.</a:t>
            </a:r>
          </a:p>
          <a:p>
            <a:pPr>
              <a:buNone/>
            </a:pPr>
            <a:r>
              <a:rPr lang="da-DK" sz="2400" dirty="0" smtClean="0"/>
              <a:t>Det symbolske aspekt (signalværdien): Historien. </a:t>
            </a:r>
            <a:r>
              <a:rPr lang="da-DK" sz="2400" i="1" dirty="0" smtClean="0"/>
              <a:t>Hvad det fortæller</a:t>
            </a:r>
            <a:r>
              <a:rPr lang="da-DK" sz="2400" dirty="0" smtClean="0"/>
              <a:t>.</a:t>
            </a:r>
          </a:p>
          <a:p>
            <a:pPr>
              <a:buNone/>
            </a:pPr>
            <a:r>
              <a:rPr lang="da-DK" sz="2400" dirty="0" smtClean="0"/>
              <a:t>De to sidste aspekter er i høj grad kulturelt betingede.</a:t>
            </a:r>
            <a:endParaRPr lang="en-US" sz="2400" dirty="0" smtClean="0"/>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
        <p:nvSpPr>
          <p:cNvPr id="7" name="Tekstboks 6"/>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solidFill>
                  <a:srgbClr val="FF0000"/>
                </a:solidFill>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4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4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3"/>
          <p:cNvSpPr>
            <a:spLocks noGrp="1"/>
          </p:cNvSpPr>
          <p:nvPr>
            <p:ph type="dt" sz="half" idx="10"/>
          </p:nvPr>
        </p:nvSpPr>
        <p:spPr/>
        <p:txBody>
          <a:bodyPr/>
          <a:lstStyle/>
          <a:p>
            <a:fld id="{8618BBE2-6D97-450A-B17B-663639C1F8CC}" type="datetime3">
              <a:rPr lang="en-US" smtClean="0"/>
              <a:t>1 October 2018</a:t>
            </a:fld>
            <a:endParaRPr lang="da-DK"/>
          </a:p>
        </p:txBody>
      </p:sp>
      <p:sp>
        <p:nvSpPr>
          <p:cNvPr id="4" name="Pladsholder til diasnummer 5"/>
          <p:cNvSpPr>
            <a:spLocks noGrp="1"/>
          </p:cNvSpPr>
          <p:nvPr>
            <p:ph type="sldNum" sz="quarter" idx="12"/>
          </p:nvPr>
        </p:nvSpPr>
        <p:spPr/>
        <p:txBody>
          <a:bodyPr/>
          <a:lstStyle/>
          <a:p>
            <a:fld id="{EC080EEE-D51E-41B1-9F21-7546664E4B80}" type="slidenum">
              <a:rPr lang="da-DK"/>
              <a:pPr/>
              <a:t>95</a:t>
            </a:fld>
            <a:endParaRPr lang="da-DK"/>
          </a:p>
        </p:txBody>
      </p:sp>
      <p:sp>
        <p:nvSpPr>
          <p:cNvPr id="112643" name="Rectangle 3"/>
          <p:cNvSpPr>
            <a:spLocks noGrp="1" noChangeArrowheads="1"/>
          </p:cNvSpPr>
          <p:nvPr>
            <p:ph type="body" idx="1"/>
          </p:nvPr>
        </p:nvSpPr>
        <p:spPr>
          <a:xfrm>
            <a:off x="2051720" y="285728"/>
            <a:ext cx="6606476" cy="6286544"/>
          </a:xfrm>
        </p:spPr>
        <p:txBody>
          <a:bodyPr>
            <a:normAutofit fontScale="92500"/>
          </a:bodyPr>
          <a:lstStyle/>
          <a:p>
            <a:pPr algn="r">
              <a:buNone/>
            </a:pPr>
            <a:r>
              <a:rPr lang="da-DK" sz="2800" dirty="0" err="1" smtClean="0"/>
              <a:t>Rik</a:t>
            </a:r>
            <a:r>
              <a:rPr lang="da-DK" sz="2800" dirty="0" smtClean="0"/>
              <a:t> </a:t>
            </a:r>
            <a:r>
              <a:rPr lang="da-DK" sz="2800" dirty="0" err="1" smtClean="0"/>
              <a:t>Riezebos</a:t>
            </a:r>
            <a:r>
              <a:rPr lang="da-DK" sz="2800" dirty="0" smtClean="0"/>
              <a:t> &amp; Gert </a:t>
            </a:r>
            <a:r>
              <a:rPr lang="da-DK" sz="2800" dirty="0" err="1" smtClean="0"/>
              <a:t>Kootstra</a:t>
            </a:r>
            <a:r>
              <a:rPr lang="en-US" sz="2800" dirty="0" smtClean="0"/>
              <a:t>: Brand Management</a:t>
            </a:r>
          </a:p>
          <a:p>
            <a:pPr>
              <a:buNone/>
            </a:pPr>
            <a:r>
              <a:rPr lang="da-DK" sz="2600" dirty="0" smtClean="0"/>
              <a:t>Kommentér begrebet ’</a:t>
            </a:r>
            <a:r>
              <a:rPr lang="da-DK" sz="2600" dirty="0" err="1" smtClean="0"/>
              <a:t>silent</a:t>
            </a:r>
            <a:r>
              <a:rPr lang="da-DK" sz="2600" dirty="0" smtClean="0"/>
              <a:t> design’ </a:t>
            </a:r>
          </a:p>
          <a:p>
            <a:r>
              <a:rPr lang="da-DK" sz="2600" dirty="0" smtClean="0"/>
              <a:t>En ubevidst, passiv indstilling til design fra beslutningstageres side. Skal erstattes af en bevidst og artikuleret design management.</a:t>
            </a:r>
            <a:endParaRPr lang="en-GB" sz="2600" dirty="0" smtClean="0"/>
          </a:p>
          <a:p>
            <a:pPr>
              <a:buNone/>
            </a:pPr>
            <a:r>
              <a:rPr lang="da-DK" sz="2600" dirty="0" smtClean="0"/>
              <a:t>Hvilke ’brand-skabende’ roller kan design udfylde?</a:t>
            </a:r>
          </a:p>
          <a:p>
            <a:r>
              <a:rPr lang="da-DK" sz="2600" dirty="0" smtClean="0"/>
              <a:t>Identifikation</a:t>
            </a:r>
          </a:p>
          <a:p>
            <a:r>
              <a:rPr lang="da-DK" sz="2600" dirty="0" smtClean="0"/>
              <a:t>Differentiering</a:t>
            </a:r>
          </a:p>
          <a:p>
            <a:r>
              <a:rPr lang="da-DK" sz="2600" dirty="0" smtClean="0"/>
              <a:t>Transfer af materielle brand værdier (det funktionelle aspekt) og</a:t>
            </a:r>
            <a:r>
              <a:rPr lang="da-DK" sz="2600" dirty="0"/>
              <a:t> </a:t>
            </a:r>
            <a:r>
              <a:rPr lang="da-DK" sz="2600" dirty="0" smtClean="0"/>
              <a:t>af immaterielle brand værdier (de æstetiske og symbolske aspekter)</a:t>
            </a:r>
          </a:p>
          <a:p>
            <a:r>
              <a:rPr lang="da-DK" sz="2600" dirty="0" smtClean="0"/>
              <a:t>Attraktivitet </a:t>
            </a:r>
          </a:p>
          <a:p>
            <a:r>
              <a:rPr lang="da-DK" sz="2600" dirty="0" smtClean="0"/>
              <a:t>Familiaritet </a:t>
            </a:r>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
        <p:nvSpPr>
          <p:cNvPr id="7" name="Tekstboks 6"/>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solidFill>
                  <a:srgbClr val="FF0000"/>
                </a:solidFill>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4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4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4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4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3"/>
          <p:cNvSpPr>
            <a:spLocks noGrp="1"/>
          </p:cNvSpPr>
          <p:nvPr>
            <p:ph type="dt" sz="half" idx="10"/>
          </p:nvPr>
        </p:nvSpPr>
        <p:spPr/>
        <p:txBody>
          <a:bodyPr/>
          <a:lstStyle/>
          <a:p>
            <a:fld id="{23831B52-2814-435B-BACC-B057270F3464}" type="datetime3">
              <a:rPr lang="en-US" smtClean="0"/>
              <a:t>1 October 2018</a:t>
            </a:fld>
            <a:endParaRPr lang="da-DK"/>
          </a:p>
        </p:txBody>
      </p:sp>
      <p:sp>
        <p:nvSpPr>
          <p:cNvPr id="4" name="Pladsholder til diasnummer 5"/>
          <p:cNvSpPr>
            <a:spLocks noGrp="1"/>
          </p:cNvSpPr>
          <p:nvPr>
            <p:ph type="sldNum" sz="quarter" idx="12"/>
          </p:nvPr>
        </p:nvSpPr>
        <p:spPr/>
        <p:txBody>
          <a:bodyPr/>
          <a:lstStyle/>
          <a:p>
            <a:fld id="{EC080EEE-D51E-41B1-9F21-7546664E4B80}" type="slidenum">
              <a:rPr lang="da-DK"/>
              <a:pPr/>
              <a:t>96</a:t>
            </a:fld>
            <a:endParaRPr lang="da-DK"/>
          </a:p>
        </p:txBody>
      </p:sp>
      <p:sp>
        <p:nvSpPr>
          <p:cNvPr id="112643" name="Rectangle 3"/>
          <p:cNvSpPr>
            <a:spLocks noGrp="1" noChangeArrowheads="1"/>
          </p:cNvSpPr>
          <p:nvPr>
            <p:ph type="body" idx="1"/>
          </p:nvPr>
        </p:nvSpPr>
        <p:spPr>
          <a:xfrm>
            <a:off x="2051720" y="285728"/>
            <a:ext cx="6606476" cy="6286544"/>
          </a:xfrm>
        </p:spPr>
        <p:txBody>
          <a:bodyPr>
            <a:normAutofit/>
          </a:bodyPr>
          <a:lstStyle/>
          <a:p>
            <a:pPr>
              <a:buNone/>
            </a:pPr>
            <a:r>
              <a:rPr lang="da-DK" sz="2800" dirty="0" smtClean="0"/>
              <a:t>Nye kanaler</a:t>
            </a:r>
          </a:p>
          <a:p>
            <a:pPr>
              <a:buNone/>
            </a:pPr>
            <a:r>
              <a:rPr lang="da-DK" sz="2600" dirty="0" smtClean="0"/>
              <a:t>Hvordan ville I markedsføre en hudplejeserie for (yngre) mænd?</a:t>
            </a:r>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
        <p:nvSpPr>
          <p:cNvPr id="7" name="Tekstboks 6"/>
          <p:cNvSpPr txBox="1"/>
          <p:nvPr/>
        </p:nvSpPr>
        <p:spPr>
          <a:xfrm>
            <a:off x="35496" y="2095454"/>
            <a:ext cx="2088232" cy="2640723"/>
          </a:xfrm>
          <a:prstGeom prst="rect">
            <a:avLst/>
          </a:prstGeom>
          <a:noFill/>
        </p:spPr>
        <p:txBody>
          <a:bodyPr wrap="square" rtlCol="0">
            <a:spAutoFit/>
          </a:bodyPr>
          <a:lstStyle/>
          <a:p>
            <a:pPr marL="0" lvl="0" indent="0" fontAlgn="auto">
              <a:lnSpc>
                <a:spcPct val="115000"/>
              </a:lnSpc>
              <a:spcBef>
                <a:spcPts val="0"/>
              </a:spcBef>
              <a:spcAft>
                <a:spcPts val="0"/>
              </a:spcAft>
              <a:buNone/>
              <a:defRPr/>
            </a:pPr>
            <a:r>
              <a:rPr lang="en-GB" dirty="0" err="1" smtClean="0">
                <a:latin typeface="+mj-lt"/>
                <a:cs typeface="Arial" pitchFamily="34" charset="0"/>
              </a:rPr>
              <a:t>Virksomhedskultur</a:t>
            </a:r>
            <a:endParaRPr lang="en-GB" dirty="0" smtClean="0">
              <a:latin typeface="+mj-lt"/>
              <a:cs typeface="Arial" pitchFamily="34" charset="0"/>
            </a:endParaRPr>
          </a:p>
          <a:p>
            <a:pPr marL="0" lvl="0" indent="0" fontAlgn="auto">
              <a:lnSpc>
                <a:spcPct val="115000"/>
              </a:lnSpc>
              <a:spcBef>
                <a:spcPts val="0"/>
              </a:spcBef>
              <a:spcAft>
                <a:spcPts val="0"/>
              </a:spcAft>
              <a:buNone/>
              <a:defRPr/>
            </a:pPr>
            <a:r>
              <a:rPr lang="da-DK" dirty="0" smtClean="0">
                <a:latin typeface="+mj-lt"/>
              </a:rPr>
              <a:t>Brand</a:t>
            </a:r>
          </a:p>
          <a:p>
            <a:pPr marL="0" lvl="0" indent="0" fontAlgn="auto">
              <a:lnSpc>
                <a:spcPct val="115000"/>
              </a:lnSpc>
              <a:spcBef>
                <a:spcPts val="0"/>
              </a:spcBef>
              <a:spcAft>
                <a:spcPts val="0"/>
              </a:spcAft>
              <a:buNone/>
              <a:defRPr/>
            </a:pPr>
            <a:r>
              <a:rPr lang="da-DK" dirty="0" smtClean="0">
                <a:latin typeface="+mj-lt"/>
              </a:rPr>
              <a:t>Branding</a:t>
            </a:r>
          </a:p>
          <a:p>
            <a:pPr marL="0" lvl="0" indent="0" fontAlgn="auto">
              <a:lnSpc>
                <a:spcPct val="115000"/>
              </a:lnSpc>
              <a:spcBef>
                <a:spcPts val="0"/>
              </a:spcBef>
              <a:spcAft>
                <a:spcPts val="0"/>
              </a:spcAft>
              <a:buNone/>
              <a:defRPr/>
            </a:pPr>
            <a:r>
              <a:rPr lang="da-DK" dirty="0" smtClean="0">
                <a:latin typeface="+mj-lt"/>
              </a:rPr>
              <a:t>Visuel Identitet</a:t>
            </a:r>
          </a:p>
          <a:p>
            <a:pPr marL="0" lvl="0" indent="0" fontAlgn="auto">
              <a:lnSpc>
                <a:spcPct val="115000"/>
              </a:lnSpc>
              <a:spcBef>
                <a:spcPts val="0"/>
              </a:spcBef>
              <a:spcAft>
                <a:spcPts val="0"/>
              </a:spcAft>
              <a:buNone/>
              <a:defRPr/>
            </a:pPr>
            <a:r>
              <a:rPr lang="da-DK" dirty="0" smtClean="0">
                <a:latin typeface="+mj-lt"/>
              </a:rPr>
              <a:t>Logo</a:t>
            </a:r>
          </a:p>
          <a:p>
            <a:pPr marL="0" lvl="0" indent="0" fontAlgn="auto">
              <a:lnSpc>
                <a:spcPct val="115000"/>
              </a:lnSpc>
              <a:spcBef>
                <a:spcPts val="0"/>
              </a:spcBef>
              <a:spcAft>
                <a:spcPts val="0"/>
              </a:spcAft>
              <a:buNone/>
              <a:defRPr/>
            </a:pPr>
            <a:r>
              <a:rPr lang="da-DK" dirty="0" smtClean="0">
                <a:solidFill>
                  <a:srgbClr val="FF0000"/>
                </a:solidFill>
                <a:latin typeface="+mj-lt"/>
              </a:rPr>
              <a:t>Design</a:t>
            </a:r>
          </a:p>
          <a:p>
            <a:pPr marL="0" lvl="0" indent="0" fontAlgn="auto">
              <a:lnSpc>
                <a:spcPct val="115000"/>
              </a:lnSpc>
              <a:spcBef>
                <a:spcPts val="0"/>
              </a:spcBef>
              <a:spcAft>
                <a:spcPts val="0"/>
              </a:spcAft>
              <a:buNone/>
              <a:defRPr/>
            </a:pPr>
            <a:r>
              <a:rPr lang="da-DK" dirty="0" smtClean="0">
                <a:latin typeface="+mj-lt"/>
              </a:rPr>
              <a:t>Designbrief</a:t>
            </a:r>
          </a:p>
          <a:p>
            <a:pPr marL="0" lvl="0" indent="0" fontAlgn="auto">
              <a:lnSpc>
                <a:spcPct val="115000"/>
              </a:lnSpc>
              <a:spcBef>
                <a:spcPts val="0"/>
              </a:spcBef>
              <a:spcAft>
                <a:spcPts val="0"/>
              </a:spcAft>
              <a:buNone/>
              <a:defRPr/>
            </a:pPr>
            <a:r>
              <a:rPr lang="da-DK" dirty="0" smtClean="0">
                <a:latin typeface="+mj-lt"/>
              </a:rPr>
              <a:t>Opgave</a:t>
            </a:r>
          </a:p>
        </p:txBody>
      </p:sp>
    </p:spTree>
    <p:extLst>
      <p:ext uri="{BB962C8B-B14F-4D97-AF65-F5344CB8AC3E}">
        <p14:creationId xmlns:p14="http://schemas.microsoft.com/office/powerpoint/2010/main" val="196079053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3214742" y="-357214"/>
            <a:ext cx="15544909" cy="9715568"/>
          </a:xfrm>
          <a:prstGeom prst="rect">
            <a:avLst/>
          </a:prstGeom>
          <a:noFill/>
          <a:ln w="9525">
            <a:noFill/>
            <a:miter lim="800000"/>
            <a:headEnd/>
            <a:tailEnd/>
          </a:ln>
          <a:effectLst/>
        </p:spPr>
      </p:pic>
      <p:sp>
        <p:nvSpPr>
          <p:cNvPr id="4" name="Pladsholder til dato 3"/>
          <p:cNvSpPr>
            <a:spLocks noGrp="1"/>
          </p:cNvSpPr>
          <p:nvPr>
            <p:ph type="dt" sz="half" idx="10"/>
          </p:nvPr>
        </p:nvSpPr>
        <p:spPr/>
        <p:txBody>
          <a:bodyPr/>
          <a:lstStyle/>
          <a:p>
            <a:fld id="{A74937C7-BAB2-4670-8CD4-D0C9D180EC6C}" type="datetime3">
              <a:rPr lang="en-US" smtClean="0"/>
              <a:t>1 October 2018</a:t>
            </a:fld>
            <a:endParaRPr lang="en-US"/>
          </a:p>
        </p:txBody>
      </p:sp>
      <p:sp>
        <p:nvSpPr>
          <p:cNvPr id="5" name="Pladsholder til diasnummer 4"/>
          <p:cNvSpPr>
            <a:spLocks noGrp="1"/>
          </p:cNvSpPr>
          <p:nvPr>
            <p:ph type="sldNum" sz="quarter" idx="12"/>
          </p:nvPr>
        </p:nvSpPr>
        <p:spPr/>
        <p:txBody>
          <a:bodyPr/>
          <a:lstStyle/>
          <a:p>
            <a:fld id="{C340DBA5-F823-4B9E-ACF1-522F50B5F2FA}" type="slidenum">
              <a:rPr lang="en-US" smtClean="0"/>
              <a:pPr/>
              <a:t>97</a:t>
            </a:fld>
            <a:endParaRPr lang="en-US"/>
          </a:p>
        </p:txBody>
      </p:sp>
      <p:sp>
        <p:nvSpPr>
          <p:cNvPr id="6" name="Pladsholder til sidefod 5"/>
          <p:cNvSpPr>
            <a:spLocks noGrp="1"/>
          </p:cNvSpPr>
          <p:nvPr>
            <p:ph type="ftr" sz="quarter" idx="11"/>
          </p:nvPr>
        </p:nvSpPr>
        <p:spPr/>
        <p:txBody>
          <a:bodyPr/>
          <a:lstStyle/>
          <a:p>
            <a:r>
              <a:rPr lang="nn-NO" smtClean="0"/>
              <a:t>18 ikek 4 - Branding, Visuel identitet og Kulturens dimesioner</a:t>
            </a:r>
            <a:endParaRPr lang="en-US"/>
          </a:p>
        </p:txBody>
      </p:sp>
    </p:spTree>
    <p:extLst>
      <p:ext uri="{BB962C8B-B14F-4D97-AF65-F5344CB8AC3E}">
        <p14:creationId xmlns:p14="http://schemas.microsoft.com/office/powerpoint/2010/main" val="8394359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Pladsholder til indhold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3214743" y="-1643098"/>
            <a:ext cx="15587995" cy="9501254"/>
          </a:xfrm>
          <a:prstGeom prst="rect">
            <a:avLst/>
          </a:prstGeom>
          <a:noFill/>
          <a:ln w="9525">
            <a:noFill/>
            <a:miter lim="800000"/>
            <a:headEnd/>
            <a:tailEnd/>
          </a:ln>
          <a:effectLst/>
        </p:spPr>
      </p:pic>
      <p:sp>
        <p:nvSpPr>
          <p:cNvPr id="5" name="Pladsholder til dato 4"/>
          <p:cNvSpPr>
            <a:spLocks noGrp="1"/>
          </p:cNvSpPr>
          <p:nvPr>
            <p:ph type="dt" sz="half" idx="10"/>
          </p:nvPr>
        </p:nvSpPr>
        <p:spPr/>
        <p:txBody>
          <a:bodyPr/>
          <a:lstStyle/>
          <a:p>
            <a:fld id="{F539960F-81F2-413E-8B56-F5A6D415BF00}" type="datetime3">
              <a:rPr lang="en-US" smtClean="0"/>
              <a:t>1 October 2018</a:t>
            </a:fld>
            <a:endParaRPr lang="en-US"/>
          </a:p>
        </p:txBody>
      </p:sp>
      <p:sp>
        <p:nvSpPr>
          <p:cNvPr id="6" name="Pladsholder til diasnummer 5"/>
          <p:cNvSpPr>
            <a:spLocks noGrp="1"/>
          </p:cNvSpPr>
          <p:nvPr>
            <p:ph type="sldNum" sz="quarter" idx="12"/>
          </p:nvPr>
        </p:nvSpPr>
        <p:spPr/>
        <p:txBody>
          <a:bodyPr/>
          <a:lstStyle/>
          <a:p>
            <a:fld id="{C340DBA5-F823-4B9E-ACF1-522F50B5F2FA}" type="slidenum">
              <a:rPr lang="en-US" smtClean="0"/>
              <a:pPr/>
              <a:t>98</a:t>
            </a:fld>
            <a:endParaRPr lang="en-US"/>
          </a:p>
        </p:txBody>
      </p:sp>
      <p:sp>
        <p:nvSpPr>
          <p:cNvPr id="7" name="Pladsholder til sidefod 6"/>
          <p:cNvSpPr>
            <a:spLocks noGrp="1"/>
          </p:cNvSpPr>
          <p:nvPr>
            <p:ph type="ftr" sz="quarter" idx="11"/>
          </p:nvPr>
        </p:nvSpPr>
        <p:spPr/>
        <p:txBody>
          <a:bodyPr/>
          <a:lstStyle/>
          <a:p>
            <a:r>
              <a:rPr lang="nn-NO" smtClean="0"/>
              <a:t>18 ikek 4 - Branding, Visuel identitet og Kulturens dimesioner</a:t>
            </a:r>
            <a:endParaRPr lang="en-US"/>
          </a:p>
        </p:txBody>
      </p:sp>
    </p:spTree>
    <p:extLst>
      <p:ext uri="{BB962C8B-B14F-4D97-AF65-F5344CB8AC3E}">
        <p14:creationId xmlns:p14="http://schemas.microsoft.com/office/powerpoint/2010/main" val="7587618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a:effectLst/>
        </p:spPr>
      </p:pic>
      <p:sp>
        <p:nvSpPr>
          <p:cNvPr id="3" name="Pladsholder til dato 2"/>
          <p:cNvSpPr>
            <a:spLocks noGrp="1"/>
          </p:cNvSpPr>
          <p:nvPr>
            <p:ph type="dt" sz="half" idx="10"/>
          </p:nvPr>
        </p:nvSpPr>
        <p:spPr/>
        <p:txBody>
          <a:bodyPr/>
          <a:lstStyle/>
          <a:p>
            <a:fld id="{77A890E1-AB14-486A-A851-FE0E702D2570}" type="datetime3">
              <a:rPr lang="en-US" smtClean="0"/>
              <a:t>1 October 2018</a:t>
            </a:fld>
            <a:endParaRPr lang="en-US"/>
          </a:p>
        </p:txBody>
      </p:sp>
      <p:sp>
        <p:nvSpPr>
          <p:cNvPr id="4" name="Pladsholder til diasnummer 3"/>
          <p:cNvSpPr>
            <a:spLocks noGrp="1"/>
          </p:cNvSpPr>
          <p:nvPr>
            <p:ph type="sldNum" sz="quarter" idx="12"/>
          </p:nvPr>
        </p:nvSpPr>
        <p:spPr/>
        <p:txBody>
          <a:bodyPr/>
          <a:lstStyle/>
          <a:p>
            <a:fld id="{C340DBA5-F823-4B9E-ACF1-522F50B5F2FA}" type="slidenum">
              <a:rPr lang="en-US" smtClean="0"/>
              <a:pPr/>
              <a:t>99</a:t>
            </a:fld>
            <a:endParaRPr lang="en-US"/>
          </a:p>
        </p:txBody>
      </p:sp>
      <p:sp>
        <p:nvSpPr>
          <p:cNvPr id="5" name="Pladsholder til sidefod 4"/>
          <p:cNvSpPr>
            <a:spLocks noGrp="1"/>
          </p:cNvSpPr>
          <p:nvPr>
            <p:ph type="ftr" sz="quarter" idx="11"/>
          </p:nvPr>
        </p:nvSpPr>
        <p:spPr/>
        <p:txBody>
          <a:bodyPr/>
          <a:lstStyle/>
          <a:p>
            <a:r>
              <a:rPr lang="nn-NO" smtClean="0"/>
              <a:t>18 ikek 4 - Branding, Visuel identitet og Kulturens dimesioner</a:t>
            </a:r>
            <a:endParaRPr lang="en-US"/>
          </a:p>
        </p:txBody>
      </p:sp>
    </p:spTree>
    <p:extLst>
      <p:ext uri="{BB962C8B-B14F-4D97-AF65-F5344CB8AC3E}">
        <p14:creationId xmlns:p14="http://schemas.microsoft.com/office/powerpoint/2010/main" val="365992464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1945</TotalTime>
  <Words>4908</Words>
  <Application>Microsoft Office PowerPoint</Application>
  <PresentationFormat>Skærmshow (4:3)</PresentationFormat>
  <Paragraphs>1141</Paragraphs>
  <Slides>133</Slides>
  <Notes>5</Notes>
  <HiddenSlides>5</HiddenSlides>
  <MMClips>0</MMClips>
  <ScaleCrop>false</ScaleCrop>
  <HeadingPairs>
    <vt:vector size="6" baseType="variant">
      <vt:variant>
        <vt:lpstr>Tema</vt:lpstr>
      </vt:variant>
      <vt:variant>
        <vt:i4>1</vt:i4>
      </vt:variant>
      <vt:variant>
        <vt:lpstr>Integrerede OLE-servere</vt:lpstr>
      </vt:variant>
      <vt:variant>
        <vt:i4>1</vt:i4>
      </vt:variant>
      <vt:variant>
        <vt:lpstr>Diastitler</vt:lpstr>
      </vt:variant>
      <vt:variant>
        <vt:i4>133</vt:i4>
      </vt:variant>
    </vt:vector>
  </HeadingPairs>
  <TitlesOfParts>
    <vt:vector size="135" baseType="lpstr">
      <vt:lpstr>Kontortema</vt:lpstr>
      <vt:lpstr>Dokument</vt:lpstr>
      <vt:lpstr>Interkulturel erhvervskommunikation 4  Virksomhedskultur og branding Kulturelle dimensioner og dilemmaer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nb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interkulturel erhvervskommunikation – ikek.dk</dc:title>
  <dc:creator>e</dc:creator>
  <cp:lastModifiedBy>e</cp:lastModifiedBy>
  <cp:revision>198</cp:revision>
  <cp:lastPrinted>2017-09-19T10:29:55Z</cp:lastPrinted>
  <dcterms:created xsi:type="dcterms:W3CDTF">2008-09-05T03:42:56Z</dcterms:created>
  <dcterms:modified xsi:type="dcterms:W3CDTF">2018-10-01T11:10:24Z</dcterms:modified>
</cp:coreProperties>
</file>